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9"/>
  </p:notesMasterIdLst>
  <p:handoutMasterIdLst>
    <p:handoutMasterId r:id="rId30"/>
  </p:handoutMasterIdLst>
  <p:sldIdLst>
    <p:sldId id="256" r:id="rId5"/>
    <p:sldId id="711" r:id="rId6"/>
    <p:sldId id="712" r:id="rId7"/>
    <p:sldId id="715" r:id="rId8"/>
    <p:sldId id="716" r:id="rId9"/>
    <p:sldId id="767" r:id="rId10"/>
    <p:sldId id="776" r:id="rId11"/>
    <p:sldId id="768" r:id="rId12"/>
    <p:sldId id="782" r:id="rId13"/>
    <p:sldId id="784" r:id="rId14"/>
    <p:sldId id="783" r:id="rId15"/>
    <p:sldId id="785" r:id="rId16"/>
    <p:sldId id="781" r:id="rId17"/>
    <p:sldId id="786" r:id="rId18"/>
    <p:sldId id="778" r:id="rId19"/>
    <p:sldId id="787" r:id="rId20"/>
    <p:sldId id="780" r:id="rId21"/>
    <p:sldId id="788" r:id="rId22"/>
    <p:sldId id="789" r:id="rId23"/>
    <p:sldId id="779" r:id="rId24"/>
    <p:sldId id="792" r:id="rId25"/>
    <p:sldId id="791" r:id="rId26"/>
    <p:sldId id="793" r:id="rId27"/>
    <p:sldId id="794" r:id="rId28"/>
  </p:sldIdLst>
  <p:sldSz cx="9144000" cy="6858000" type="screen4x3"/>
  <p:notesSz cx="9928225" cy="6797675"/>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FD2"/>
    <a:srgbClr val="FF8B8B"/>
    <a:srgbClr val="DE0000"/>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5" autoAdjust="0"/>
    <p:restoredTop sz="94646" autoAdjust="0"/>
  </p:normalViewPr>
  <p:slideViewPr>
    <p:cSldViewPr>
      <p:cViewPr varScale="1">
        <p:scale>
          <a:sx n="79" d="100"/>
          <a:sy n="79" d="100"/>
        </p:scale>
        <p:origin x="1374"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08/08/2017</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8/8/2017</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146062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08572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372474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84012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11651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366487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84267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43578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4023873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81111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3680375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372804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730199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48384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83463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217485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70838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17228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58541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98325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293082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9.xml"/><Relationship Id="rId7" Type="http://schemas.openxmlformats.org/officeDocument/2006/relationships/slide" Target="../slides/slide17.xml"/><Relationship Id="rId2"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5.xml"/><Relationship Id="rId5" Type="http://schemas.openxmlformats.org/officeDocument/2006/relationships/slide" Target="../slides/slide11.xml"/><Relationship Id="rId4" Type="http://schemas.openxmlformats.org/officeDocument/2006/relationships/slide" Target="../slides/slide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8859452"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4" name="Round Same Side Corner Rectangle 13">
            <a:hlinkClick r:id="rId2" action="ppaction://hlinksldjump"/>
          </p:cNvPr>
          <p:cNvSpPr/>
          <p:nvPr userDrawn="1"/>
        </p:nvSpPr>
        <p:spPr>
          <a:xfrm>
            <a:off x="7884368" y="620688"/>
            <a:ext cx="79208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900" b="1" dirty="0" smtClean="0">
                <a:latin typeface="Arial" panose="020B0604020202020204" pitchFamily="34" charset="0"/>
                <a:cs typeface="Arial" panose="020B0604020202020204" pitchFamily="34" charset="0"/>
              </a:rPr>
              <a:t>Assessment</a:t>
            </a:r>
            <a:endParaRPr lang="en-GB" sz="9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217475" y="620688"/>
            <a:ext cx="135135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900" b="1" dirty="0" smtClean="0">
                <a:latin typeface="Arial" panose="020B0604020202020204" pitchFamily="34" charset="0"/>
                <a:cs typeface="Arial" panose="020B0604020202020204" pitchFamily="34" charset="0"/>
              </a:rPr>
              <a:t>3.1 – Budget Variance</a:t>
            </a:r>
            <a:endParaRPr lang="en-GB" sz="9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1599011" y="620688"/>
            <a:ext cx="146745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IE" sz="900" b="1" dirty="0" smtClean="0">
                <a:latin typeface="Arial" panose="020B0604020202020204" pitchFamily="34" charset="0"/>
                <a:cs typeface="Arial" panose="020B0604020202020204" pitchFamily="34" charset="0"/>
              </a:rPr>
              <a:t>3.1</a:t>
            </a:r>
            <a:r>
              <a:rPr lang="en-IE" sz="900" b="1" baseline="0" dirty="0" smtClean="0">
                <a:latin typeface="Arial" panose="020B0604020202020204" pitchFamily="34" charset="0"/>
                <a:cs typeface="Arial" panose="020B0604020202020204" pitchFamily="34" charset="0"/>
              </a:rPr>
              <a:t> Quality Management</a:t>
            </a:r>
            <a:endParaRPr lang="en-GB" sz="900" b="1" dirty="0">
              <a:latin typeface="Arial" panose="020B0604020202020204" pitchFamily="34" charset="0"/>
              <a:cs typeface="Arial" panose="020B0604020202020204" pitchFamily="34" charset="0"/>
            </a:endParaRPr>
          </a:p>
        </p:txBody>
      </p:sp>
      <p:sp>
        <p:nvSpPr>
          <p:cNvPr id="13" name="Round Same Side Corner Rectangle 12">
            <a:hlinkClick r:id="rId5" action="ppaction://hlinksldjump"/>
          </p:cNvPr>
          <p:cNvSpPr/>
          <p:nvPr userDrawn="1"/>
        </p:nvSpPr>
        <p:spPr>
          <a:xfrm>
            <a:off x="3096642" y="620688"/>
            <a:ext cx="905744"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900" b="1" dirty="0" smtClean="0">
                <a:latin typeface="Arial" panose="020B0604020202020204" pitchFamily="34" charset="0"/>
                <a:cs typeface="Arial" panose="020B0604020202020204" pitchFamily="34" charset="0"/>
              </a:rPr>
              <a:t>3.1</a:t>
            </a:r>
            <a:r>
              <a:rPr lang="en-GB" sz="900" b="1" baseline="0" dirty="0" smtClean="0">
                <a:latin typeface="Arial" panose="020B0604020202020204" pitchFamily="34" charset="0"/>
                <a:cs typeface="Arial" panose="020B0604020202020204" pitchFamily="34" charset="0"/>
              </a:rPr>
              <a:t> – Reporting</a:t>
            </a:r>
            <a:endParaRPr lang="en-GB" sz="90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4032567" y="620688"/>
            <a:ext cx="1300713"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900" b="1" dirty="0" smtClean="0">
                <a:latin typeface="Arial" panose="020B0604020202020204" pitchFamily="34" charset="0"/>
                <a:cs typeface="Arial" panose="020B0604020202020204" pitchFamily="34" charset="0"/>
              </a:rPr>
              <a:t>3.2 – Internal</a:t>
            </a:r>
            <a:r>
              <a:rPr lang="en-GB" sz="900" b="1" baseline="0" dirty="0" smtClean="0">
                <a:latin typeface="Arial" panose="020B0604020202020204" pitchFamily="34" charset="0"/>
                <a:cs typeface="Arial" panose="020B0604020202020204" pitchFamily="34" charset="0"/>
              </a:rPr>
              <a:t> Factors</a:t>
            </a:r>
            <a:endParaRPr lang="en-GB" sz="900" b="1" dirty="0">
              <a:latin typeface="Arial" panose="020B0604020202020204" pitchFamily="34" charset="0"/>
              <a:cs typeface="Arial" panose="020B0604020202020204" pitchFamily="34" charset="0"/>
            </a:endParaRPr>
          </a:p>
        </p:txBody>
      </p:sp>
      <p:sp>
        <p:nvSpPr>
          <p:cNvPr id="17" name="Round Same Side Corner Rectangle 16">
            <a:hlinkClick r:id="rId7" action="ppaction://hlinksldjump"/>
          </p:cNvPr>
          <p:cNvSpPr/>
          <p:nvPr userDrawn="1"/>
        </p:nvSpPr>
        <p:spPr>
          <a:xfrm>
            <a:off x="5363461" y="620688"/>
            <a:ext cx="1296771"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IE" sz="900" b="1" dirty="0" smtClean="0">
                <a:latin typeface="Arial" panose="020B0604020202020204" pitchFamily="34" charset="0"/>
                <a:cs typeface="Arial" panose="020B0604020202020204" pitchFamily="34" charset="0"/>
              </a:rPr>
              <a:t>3.2</a:t>
            </a:r>
            <a:r>
              <a:rPr lang="en-IE" sz="900" b="1" baseline="0" dirty="0" smtClean="0">
                <a:latin typeface="Arial" panose="020B0604020202020204" pitchFamily="34" charset="0"/>
                <a:cs typeface="Arial" panose="020B0604020202020204" pitchFamily="34" charset="0"/>
              </a:rPr>
              <a:t> – External Factors</a:t>
            </a:r>
            <a:endParaRPr lang="en-GB" sz="900" b="1" dirty="0">
              <a:latin typeface="Arial" panose="020B0604020202020204" pitchFamily="34" charset="0"/>
              <a:cs typeface="Arial" panose="020B0604020202020204" pitchFamily="34" charset="0"/>
            </a:endParaRPr>
          </a:p>
        </p:txBody>
      </p:sp>
      <p:sp>
        <p:nvSpPr>
          <p:cNvPr id="18" name="Round Same Side Corner Rectangle 17">
            <a:hlinkClick r:id="rId8" action="ppaction://hlinksldjump"/>
          </p:cNvPr>
          <p:cNvSpPr/>
          <p:nvPr userDrawn="1"/>
        </p:nvSpPr>
        <p:spPr>
          <a:xfrm>
            <a:off x="6716378" y="620688"/>
            <a:ext cx="1137809"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900" b="1" dirty="0" smtClean="0">
                <a:latin typeface="Arial" panose="020B0604020202020204" pitchFamily="34" charset="0"/>
                <a:cs typeface="Arial" panose="020B0604020202020204" pitchFamily="34" charset="0"/>
              </a:rPr>
              <a:t>3.2 – Other Factors</a:t>
            </a:r>
            <a:endParaRPr lang="en-GB" sz="9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77105" y="983578"/>
            <a:ext cx="8752613"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calleam.com/WTPF/?page_id=799#Oversigh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alleam.com/WTPF/?page_id=799#Oversigh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5733256"/>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LO3 - Understand How and Why Projects are Monitored and Factors That Influence a Project</a:t>
            </a:r>
            <a:endParaRPr lang="en-GB"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492716"/>
          </a:xfrm>
          <a:prstGeom prst="rect">
            <a:avLst/>
          </a:prstGeom>
          <a:noFill/>
        </p:spPr>
        <p:txBody>
          <a:bodyPr wrap="square" rtlCol="0">
            <a:spAutoFit/>
          </a:bodyPr>
          <a:lstStyle/>
          <a:p>
            <a:pPr algn="r"/>
            <a:r>
              <a:rPr lang="en-GB" sz="2800" dirty="0"/>
              <a:t> Cambridge </a:t>
            </a:r>
            <a:r>
              <a:rPr lang="en-GB" sz="2800" b="1" dirty="0"/>
              <a:t>TECHNICALS- LEVEL 3 </a:t>
            </a:r>
          </a:p>
          <a:p>
            <a:pPr algn="r"/>
            <a:r>
              <a:rPr lang="en-GB" sz="3100" dirty="0"/>
              <a:t> </a:t>
            </a:r>
            <a:r>
              <a:rPr lang="en-GB" sz="3100" b="1" dirty="0"/>
              <a:t>Unit </a:t>
            </a:r>
            <a:r>
              <a:rPr lang="en-GB" sz="3100" b="1" dirty="0" smtClean="0"/>
              <a:t>16 </a:t>
            </a:r>
            <a:r>
              <a:rPr lang="en-GB" sz="3100" b="1" dirty="0"/>
              <a:t>– </a:t>
            </a:r>
            <a:r>
              <a:rPr lang="en-GB" sz="3100" b="1" dirty="0" smtClean="0"/>
              <a:t>Principles of Project Management</a:t>
            </a:r>
            <a:endParaRPr lang="en-GB" sz="3100" b="1" dirty="0"/>
          </a:p>
          <a:p>
            <a:pPr algn="r"/>
            <a:r>
              <a:rPr lang="en-GB" sz="3200" b="1" dirty="0" smtClean="0">
                <a:solidFill>
                  <a:schemeClr val="tx1">
                    <a:lumMod val="50000"/>
                    <a:lumOff val="50000"/>
                  </a:schemeClr>
                </a:solidFill>
              </a:rPr>
              <a:t>2016 Specification </a:t>
            </a:r>
            <a:r>
              <a:rPr lang="en-GB" sz="3200" b="1" dirty="0">
                <a:solidFill>
                  <a:schemeClr val="tx1">
                    <a:lumMod val="50000"/>
                    <a:lumOff val="50000"/>
                  </a:schemeClr>
                </a:solidFill>
              </a:rPr>
              <a:t>- M/507/8163 </a:t>
            </a:r>
          </a:p>
        </p:txBody>
      </p:sp>
      <p:pic>
        <p:nvPicPr>
          <p:cNvPr id="6" name="Picture 2" descr="https://clbusiness.files.wordpress.com/2013/03/cropped-lightbulb_business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1960" y="2037806"/>
            <a:ext cx="4608512" cy="2903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524589"/>
          </a:xfrm>
          <a:prstGeom prst="rect">
            <a:avLst/>
          </a:prstGeom>
        </p:spPr>
        <p:txBody>
          <a:bodyPr wrap="square">
            <a:spAutoFit/>
          </a:bodyPr>
          <a:lstStyle/>
          <a:p>
            <a:pPr marL="285750" lvl="1" indent="-285750">
              <a:buClr>
                <a:srgbClr val="B21212"/>
              </a:buClr>
              <a:buFont typeface="Arial" panose="020B0604020202020204" pitchFamily="34" charset="0"/>
              <a:buChar char="•"/>
            </a:pPr>
            <a:r>
              <a:rPr lang="en-US" sz="1300" b="1" dirty="0" smtClean="0"/>
              <a:t>Quality </a:t>
            </a:r>
            <a:r>
              <a:rPr lang="en-US" sz="1300" b="1" dirty="0"/>
              <a:t>management </a:t>
            </a:r>
            <a:r>
              <a:rPr lang="en-US" sz="1300" dirty="0"/>
              <a:t>- Quality management is a discipline for ensuring that outputs, benefits, and the processes by which they are delivered, meet stakeholder requirements and are fit for purpose</a:t>
            </a:r>
            <a:r>
              <a:rPr lang="en-US" sz="1300" dirty="0" smtClean="0"/>
              <a:t>.</a:t>
            </a:r>
            <a:endParaRPr lang="en-US" sz="1300" dirty="0"/>
          </a:p>
          <a:p>
            <a:pPr marL="285750" lvl="1" indent="-285750">
              <a:buClr>
                <a:srgbClr val="B21212"/>
              </a:buClr>
              <a:buFont typeface="Arial" panose="020B0604020202020204" pitchFamily="34" charset="0"/>
              <a:buChar char="•"/>
            </a:pPr>
            <a:r>
              <a:rPr lang="en-US" sz="1300" dirty="0"/>
              <a:t>Quality management has </a:t>
            </a:r>
            <a:r>
              <a:rPr lang="en-US" sz="1300" dirty="0" smtClean="0"/>
              <a:t>4 components</a:t>
            </a:r>
            <a:r>
              <a:rPr lang="en-US" sz="1300" dirty="0"/>
              <a:t>: quality planning, quality assurance, quality control and continual improvement. These include procedures, tools and techniques that are used to ensure that the outputs and benefits meet customer requirements.</a:t>
            </a:r>
          </a:p>
          <a:p>
            <a:pPr marL="285750" lvl="1" indent="-285750">
              <a:buClr>
                <a:srgbClr val="B21212"/>
              </a:buClr>
              <a:buFont typeface="Arial" panose="020B0604020202020204" pitchFamily="34" charset="0"/>
              <a:buChar char="•"/>
            </a:pPr>
            <a:r>
              <a:rPr lang="en-US" sz="1300" dirty="0" smtClean="0"/>
              <a:t>The </a:t>
            </a:r>
            <a:r>
              <a:rPr lang="en-US" sz="1300" dirty="0"/>
              <a:t>first component, quality planning, involves the preparation of a quality management plan that describes the processes and metrics that will be used. The quality management plan needs to be agreed with relevant stakeholders to ensure that their expectations for quality are correctly identified. The processes described in the quality management plan should conform to the processes, culture and values of the host organisation.</a:t>
            </a:r>
            <a:endParaRPr lang="en-US" sz="1300" dirty="0" smtClean="0"/>
          </a:p>
          <a:p>
            <a:pPr marL="285750" lvl="1" indent="-285750">
              <a:buClr>
                <a:srgbClr val="B21212"/>
              </a:buClr>
              <a:buFont typeface="Arial" panose="020B0604020202020204" pitchFamily="34" charset="0"/>
              <a:buChar char="•"/>
            </a:pPr>
            <a:r>
              <a:rPr lang="en-US" sz="1300" b="1" dirty="0"/>
              <a:t>R</a:t>
            </a:r>
            <a:r>
              <a:rPr lang="en-US" sz="1300" b="1" dirty="0" smtClean="0"/>
              <a:t>isks </a:t>
            </a:r>
            <a:r>
              <a:rPr lang="en-US" sz="1300" b="1" dirty="0"/>
              <a:t>and decisions logs </a:t>
            </a:r>
            <a:r>
              <a:rPr lang="en-US" sz="1300" dirty="0" smtClean="0"/>
              <a:t>– Risks and Decision Logs or RAID </a:t>
            </a:r>
            <a:r>
              <a:rPr lang="en-US" sz="1300" dirty="0"/>
              <a:t>stands for Risks, Assumptions, Issues, and Dependencies</a:t>
            </a:r>
            <a:r>
              <a:rPr lang="en-US" sz="1300" dirty="0" smtClean="0"/>
              <a:t>.</a:t>
            </a:r>
            <a:endParaRPr lang="en-US" sz="1300" dirty="0"/>
          </a:p>
          <a:p>
            <a:pPr marL="450850" lvl="2" indent="-182563">
              <a:buClr>
                <a:srgbClr val="B21212"/>
              </a:buClr>
              <a:buFont typeface="Arial" panose="020B0604020202020204" pitchFamily="34" charset="0"/>
              <a:buChar char="•"/>
            </a:pPr>
            <a:r>
              <a:rPr lang="en-US" sz="1300" b="1" dirty="0" smtClean="0"/>
              <a:t>Risks</a:t>
            </a:r>
            <a:r>
              <a:rPr lang="en-US" sz="1300" dirty="0" smtClean="0"/>
              <a:t> - </a:t>
            </a:r>
            <a:r>
              <a:rPr lang="en-US" sz="1300" dirty="0"/>
              <a:t>A risk is any specific event which might occur and thus have a negative impact on your project or program. Each risk will have an associated probability of occurrence along with an impact on your project if it does </a:t>
            </a:r>
            <a:r>
              <a:rPr lang="en-US" sz="1300" dirty="0" smtClean="0"/>
              <a:t>materialize such as </a:t>
            </a:r>
            <a:r>
              <a:rPr lang="en-US" sz="1300" dirty="0"/>
              <a:t>a change in legislation to tax </a:t>
            </a:r>
            <a:r>
              <a:rPr lang="en-US" sz="1300" dirty="0" smtClean="0"/>
              <a:t>law.</a:t>
            </a:r>
          </a:p>
          <a:p>
            <a:pPr marL="450850" lvl="2" indent="-182563">
              <a:buClr>
                <a:srgbClr val="B21212"/>
              </a:buClr>
              <a:buFont typeface="Arial" panose="020B0604020202020204" pitchFamily="34" charset="0"/>
              <a:buChar char="•"/>
            </a:pPr>
            <a:r>
              <a:rPr lang="en-US" sz="1300" b="1" dirty="0" smtClean="0"/>
              <a:t>Assumptions</a:t>
            </a:r>
            <a:r>
              <a:rPr lang="en-US" sz="1300" dirty="0" smtClean="0"/>
              <a:t> - </a:t>
            </a:r>
            <a:r>
              <a:rPr lang="en-US" sz="1300" dirty="0"/>
              <a:t>An assumption is something we set as true to enable us to proceed with our project or program. Typically this happens during the planning and estimation phase of the </a:t>
            </a:r>
            <a:r>
              <a:rPr lang="en-US" sz="1300" dirty="0" smtClean="0"/>
              <a:t>project such as </a:t>
            </a:r>
            <a:r>
              <a:rPr lang="en-US" sz="1300" dirty="0"/>
              <a:t>we might assume that we have access to 10 skilled specialists throughout the entire duration of the project. </a:t>
            </a:r>
            <a:endParaRPr lang="en-US" sz="1300" dirty="0" smtClean="0"/>
          </a:p>
          <a:p>
            <a:pPr marL="450850" lvl="2" indent="-182563">
              <a:buClr>
                <a:srgbClr val="B21212"/>
              </a:buClr>
              <a:buFont typeface="Arial" panose="020B0604020202020204" pitchFamily="34" charset="0"/>
              <a:buChar char="•"/>
            </a:pPr>
            <a:r>
              <a:rPr lang="en-US" sz="1300" b="1" dirty="0" smtClean="0"/>
              <a:t>Issues </a:t>
            </a:r>
            <a:r>
              <a:rPr lang="en-US" sz="1300" dirty="0" smtClean="0"/>
              <a:t>- An </a:t>
            </a:r>
            <a:r>
              <a:rPr lang="en-US" sz="1300" dirty="0"/>
              <a:t>issue is anything which arises on your project which you have to deal with in order to ensure your project runs smoothly. Issues differ from risks in that they exist as a problem today, unlike risks which might turn into issues in the </a:t>
            </a:r>
            <a:r>
              <a:rPr lang="en-US" sz="1300" dirty="0" smtClean="0"/>
              <a:t>future.</a:t>
            </a:r>
          </a:p>
          <a:p>
            <a:pPr marL="450850" lvl="2" indent="-182563">
              <a:buClr>
                <a:srgbClr val="B21212"/>
              </a:buClr>
              <a:buFont typeface="Arial" panose="020B0604020202020204" pitchFamily="34" charset="0"/>
              <a:buChar char="•"/>
            </a:pPr>
            <a:r>
              <a:rPr lang="en-US" sz="1300" b="1" dirty="0" smtClean="0"/>
              <a:t>Dependencies</a:t>
            </a:r>
            <a:r>
              <a:rPr lang="en-US" sz="1300" dirty="0" smtClean="0"/>
              <a:t> - A </a:t>
            </a:r>
            <a:r>
              <a:rPr lang="en-US" sz="1300" dirty="0"/>
              <a:t>dependency exists when an output from one piece of work or project is needed as mandatory input for another project or piece of </a:t>
            </a:r>
            <a:r>
              <a:rPr lang="en-US" sz="1300" dirty="0" smtClean="0"/>
              <a:t>work such as </a:t>
            </a:r>
            <a:r>
              <a:rPr lang="en-US" sz="1300" dirty="0"/>
              <a:t>the architectural diagrams need to be complete before the foundations can be </a:t>
            </a:r>
            <a:r>
              <a:rPr lang="en-US" sz="1300" dirty="0" smtClean="0"/>
              <a:t>laid in a building project.</a:t>
            </a:r>
          </a:p>
          <a:p>
            <a:pPr marL="0" lvl="2">
              <a:buClr>
                <a:srgbClr val="B21212"/>
              </a:buClr>
            </a:pPr>
            <a:r>
              <a:rPr lang="en-US" sz="1300" b="1" dirty="0" smtClean="0">
                <a:solidFill>
                  <a:srgbClr val="FF0000"/>
                </a:solidFill>
              </a:rPr>
              <a:t>P3.1 </a:t>
            </a:r>
            <a:r>
              <a:rPr lang="en-US" sz="1300" b="1" dirty="0">
                <a:solidFill>
                  <a:srgbClr val="FF0000"/>
                </a:solidFill>
              </a:rPr>
              <a:t>– Task </a:t>
            </a:r>
            <a:r>
              <a:rPr lang="en-US" sz="1300" b="1" dirty="0" smtClean="0">
                <a:solidFill>
                  <a:srgbClr val="FF0000"/>
                </a:solidFill>
              </a:rPr>
              <a:t>03 </a:t>
            </a:r>
            <a:r>
              <a:rPr lang="en-US" sz="1300" dirty="0">
                <a:solidFill>
                  <a:srgbClr val="FF0000"/>
                </a:solidFill>
              </a:rPr>
              <a:t>– Explain </a:t>
            </a:r>
            <a:r>
              <a:rPr lang="en-US" sz="1300" dirty="0" smtClean="0">
                <a:solidFill>
                  <a:srgbClr val="FF0000"/>
                </a:solidFill>
              </a:rPr>
              <a:t>what Quality Management and Risks and Decision Logs are and </a:t>
            </a:r>
            <a:r>
              <a:rPr lang="en-US" sz="1300" dirty="0">
                <a:solidFill>
                  <a:srgbClr val="FF0000"/>
                </a:solidFill>
              </a:rPr>
              <a:t>how </a:t>
            </a:r>
            <a:r>
              <a:rPr lang="en-US" sz="1300" dirty="0" smtClean="0">
                <a:solidFill>
                  <a:srgbClr val="FF0000"/>
                </a:solidFill>
              </a:rPr>
              <a:t>these reports </a:t>
            </a:r>
            <a:r>
              <a:rPr lang="en-US" sz="1300" dirty="0">
                <a:solidFill>
                  <a:srgbClr val="FF0000"/>
                </a:solidFill>
              </a:rPr>
              <a:t>can be used to </a:t>
            </a:r>
            <a:r>
              <a:rPr lang="en-US" sz="1300" dirty="0" smtClean="0">
                <a:solidFill>
                  <a:srgbClr val="FF0000"/>
                </a:solidFill>
              </a:rPr>
              <a:t>manage progression </a:t>
            </a:r>
            <a:r>
              <a:rPr lang="en-US" sz="1300" dirty="0">
                <a:solidFill>
                  <a:srgbClr val="FF0000"/>
                </a:solidFill>
              </a:rPr>
              <a:t>within a project</a:t>
            </a:r>
            <a:r>
              <a:rPr lang="en-US" sz="1300" dirty="0" smtClean="0">
                <a:solidFill>
                  <a:srgbClr val="FF0000"/>
                </a:solidFill>
              </a:rPr>
              <a:t>.</a:t>
            </a:r>
          </a:p>
          <a:p>
            <a:pPr marL="0" lvl="2">
              <a:buClr>
                <a:srgbClr val="B21212"/>
              </a:buClr>
            </a:pPr>
            <a:r>
              <a:rPr lang="en-US" sz="1300" b="1" dirty="0" smtClean="0">
                <a:solidFill>
                  <a:srgbClr val="FF0000"/>
                </a:solidFill>
                <a:latin typeface="Arial" panose="020B0604020202020204" pitchFamily="34" charset="0"/>
                <a:cs typeface="Arial" panose="020B0604020202020204" pitchFamily="34" charset="0"/>
              </a:rPr>
              <a:t>M1.2 </a:t>
            </a:r>
            <a:r>
              <a:rPr lang="en-US" sz="1300" b="1" dirty="0">
                <a:solidFill>
                  <a:srgbClr val="FF0000"/>
                </a:solidFill>
                <a:latin typeface="Arial" panose="020B0604020202020204" pitchFamily="34" charset="0"/>
                <a:cs typeface="Arial" panose="020B0604020202020204" pitchFamily="34" charset="0"/>
              </a:rPr>
              <a:t>– Task </a:t>
            </a:r>
            <a:r>
              <a:rPr lang="en-US" sz="1300" b="1" dirty="0" smtClean="0">
                <a:solidFill>
                  <a:srgbClr val="FF0000"/>
                </a:solidFill>
                <a:latin typeface="Arial" panose="020B0604020202020204" pitchFamily="34" charset="0"/>
                <a:cs typeface="Arial" panose="020B0604020202020204" pitchFamily="34" charset="0"/>
              </a:rPr>
              <a:t>04 </a:t>
            </a:r>
            <a:r>
              <a:rPr lang="en-US" sz="1300" b="1"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Analyse </a:t>
            </a:r>
            <a:r>
              <a:rPr lang="en-US" sz="1400" dirty="0" smtClean="0">
                <a:solidFill>
                  <a:srgbClr val="FF0000"/>
                </a:solidFill>
                <a:latin typeface="Arial" panose="020B0604020202020204" pitchFamily="34" charset="0"/>
                <a:cs typeface="Arial" panose="020B0604020202020204" pitchFamily="34" charset="0"/>
              </a:rPr>
              <a:t>how Quality Management techniques can influence a </a:t>
            </a:r>
            <a:r>
              <a:rPr lang="en-US" sz="1400" dirty="0">
                <a:solidFill>
                  <a:srgbClr val="FF0000"/>
                </a:solidFill>
                <a:latin typeface="Arial" panose="020B0604020202020204" pitchFamily="34" charset="0"/>
                <a:cs typeface="Arial" panose="020B0604020202020204" pitchFamily="34" charset="0"/>
              </a:rPr>
              <a:t>specific project and explain the potential impact(s) on the </a:t>
            </a:r>
            <a:r>
              <a:rPr lang="en-US" sz="1400" dirty="0" smtClean="0">
                <a:solidFill>
                  <a:srgbClr val="FF0000"/>
                </a:solidFill>
                <a:latin typeface="Arial" panose="020B0604020202020204" pitchFamily="34" charset="0"/>
                <a:cs typeface="Arial" panose="020B0604020202020204" pitchFamily="34" charset="0"/>
              </a:rPr>
              <a:t>project of using this technique.</a:t>
            </a:r>
            <a:endParaRPr lang="en-US" sz="130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3200" dirty="0" smtClean="0"/>
              <a:t>P3.1 - </a:t>
            </a:r>
            <a:r>
              <a:rPr lang="en-US" sz="3200" dirty="0"/>
              <a:t>How and </a:t>
            </a:r>
            <a:r>
              <a:rPr lang="en-US" sz="3200" dirty="0" smtClean="0"/>
              <a:t>Why Projects </a:t>
            </a:r>
            <a:r>
              <a:rPr lang="en-US" sz="3200" dirty="0"/>
              <a:t>are </a:t>
            </a:r>
            <a:r>
              <a:rPr lang="en-US" sz="3200" dirty="0" smtClean="0"/>
              <a:t>Monitored</a:t>
            </a:r>
            <a:endParaRPr lang="en-US" sz="3200" dirty="0"/>
          </a:p>
        </p:txBody>
      </p:sp>
    </p:spTree>
    <p:extLst>
      <p:ext uri="{BB962C8B-B14F-4D97-AF65-F5344CB8AC3E}">
        <p14:creationId xmlns:p14="http://schemas.microsoft.com/office/powerpoint/2010/main" val="170447977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612830" cy="5632311"/>
          </a:xfrm>
          <a:prstGeom prst="rect">
            <a:avLst/>
          </a:prstGeom>
        </p:spPr>
        <p:txBody>
          <a:bodyPr wrap="square">
            <a:spAutoFit/>
          </a:bodyPr>
          <a:lstStyle/>
          <a:p>
            <a:pPr marL="285750" lvl="1" indent="-285750">
              <a:buClr>
                <a:srgbClr val="B21212"/>
              </a:buClr>
              <a:buFont typeface="Arial" panose="020B0604020202020204" pitchFamily="34" charset="0"/>
              <a:buChar char="•"/>
            </a:pPr>
            <a:r>
              <a:rPr lang="en-US" b="1" dirty="0" smtClean="0"/>
              <a:t>Regular </a:t>
            </a:r>
            <a:r>
              <a:rPr lang="en-US" b="1" dirty="0"/>
              <a:t>reporting </a:t>
            </a:r>
            <a:r>
              <a:rPr lang="en-US" dirty="0" smtClean="0"/>
              <a:t>– Regular progress </a:t>
            </a:r>
            <a:r>
              <a:rPr lang="en-US" dirty="0"/>
              <a:t>reporting is an essential activity of project management. The project manager issues regular reports on progress against budget, schedule and scope. </a:t>
            </a:r>
            <a:r>
              <a:rPr lang="en-US" dirty="0" smtClean="0"/>
              <a:t>These are given to the Project Sponsor, Budget Holder, Senior Users and Team Members in order to sum </a:t>
            </a:r>
            <a:r>
              <a:rPr lang="en-US" dirty="0"/>
              <a:t>up the key points in </a:t>
            </a:r>
            <a:r>
              <a:rPr lang="en-US" dirty="0" smtClean="0"/>
              <a:t>a </a:t>
            </a:r>
            <a:r>
              <a:rPr lang="en-US" dirty="0"/>
              <a:t>project. </a:t>
            </a:r>
            <a:r>
              <a:rPr lang="en-US" dirty="0" smtClean="0"/>
              <a:t>Anyone </a:t>
            </a:r>
            <a:r>
              <a:rPr lang="en-US" dirty="0"/>
              <a:t>reading the report must be made aware of progress and know when their help is needed to keep the project on track.</a:t>
            </a:r>
          </a:p>
          <a:p>
            <a:pPr marL="285750" lvl="1" indent="-285750">
              <a:buClr>
                <a:srgbClr val="B21212"/>
              </a:buClr>
              <a:buFont typeface="Arial" panose="020B0604020202020204" pitchFamily="34" charset="0"/>
              <a:buChar char="•"/>
            </a:pPr>
            <a:r>
              <a:rPr lang="en-US" dirty="0" smtClean="0"/>
              <a:t>Keeping </a:t>
            </a:r>
            <a:r>
              <a:rPr lang="en-US" dirty="0"/>
              <a:t>people updated ensures they remain involved and committed. Regular communication is essential to the well-being of any project. Common failings </a:t>
            </a:r>
            <a:r>
              <a:rPr lang="en-US" dirty="0" smtClean="0"/>
              <a:t>to be reported include Poor </a:t>
            </a:r>
            <a:r>
              <a:rPr lang="en-US" dirty="0"/>
              <a:t>communication </a:t>
            </a:r>
            <a:r>
              <a:rPr lang="en-US" dirty="0" smtClean="0"/>
              <a:t>channels, Lack </a:t>
            </a:r>
            <a:r>
              <a:rPr lang="en-US" dirty="0"/>
              <a:t>of honest </a:t>
            </a:r>
            <a:r>
              <a:rPr lang="en-US" dirty="0" smtClean="0"/>
              <a:t>communication, Unwillingness </a:t>
            </a:r>
            <a:r>
              <a:rPr lang="en-US" dirty="0"/>
              <a:t>to communicate bad </a:t>
            </a:r>
            <a:r>
              <a:rPr lang="en-US" dirty="0" smtClean="0"/>
              <a:t>news, Not </a:t>
            </a:r>
            <a:r>
              <a:rPr lang="en-US" dirty="0"/>
              <a:t>asking for help if it's </a:t>
            </a:r>
            <a:r>
              <a:rPr lang="en-US" dirty="0" smtClean="0"/>
              <a:t>needed, variances in terms of budgets and progression and used to problem solve before the issues grow too large to affect the budget.</a:t>
            </a:r>
            <a:endParaRPr lang="en-US" dirty="0"/>
          </a:p>
          <a:p>
            <a:pPr marL="285750" lvl="1" indent="-285750">
              <a:buClr>
                <a:srgbClr val="B21212"/>
              </a:buClr>
              <a:buFont typeface="Arial" panose="020B0604020202020204" pitchFamily="34" charset="0"/>
              <a:buChar char="•"/>
            </a:pPr>
            <a:r>
              <a:rPr lang="en-US" dirty="0"/>
              <a:t>Regular progress reporting creates a valuable written record of a projects' </a:t>
            </a:r>
            <a:r>
              <a:rPr lang="en-US" dirty="0" smtClean="0"/>
              <a:t>life, specifically so a Project Manager </a:t>
            </a:r>
            <a:r>
              <a:rPr lang="en-US" dirty="0"/>
              <a:t>can look back and decide how to improve the running of future projects</a:t>
            </a:r>
            <a:r>
              <a:rPr lang="en-US" dirty="0" smtClean="0"/>
              <a:t>.</a:t>
            </a:r>
          </a:p>
        </p:txBody>
      </p:sp>
      <p:sp>
        <p:nvSpPr>
          <p:cNvPr id="14" name="Title 2"/>
          <p:cNvSpPr>
            <a:spLocks noGrp="1"/>
          </p:cNvSpPr>
          <p:nvPr>
            <p:ph type="title"/>
          </p:nvPr>
        </p:nvSpPr>
        <p:spPr>
          <a:xfrm>
            <a:off x="70266" y="72008"/>
            <a:ext cx="8859452" cy="548680"/>
          </a:xfrm>
        </p:spPr>
        <p:txBody>
          <a:bodyPr>
            <a:noAutofit/>
          </a:bodyPr>
          <a:lstStyle/>
          <a:p>
            <a:r>
              <a:rPr lang="en-US" sz="3200" dirty="0" smtClean="0"/>
              <a:t>P3.1 - </a:t>
            </a:r>
            <a:r>
              <a:rPr lang="en-US" sz="3200" dirty="0"/>
              <a:t>How and </a:t>
            </a:r>
            <a:r>
              <a:rPr lang="en-US" sz="3200" dirty="0" smtClean="0"/>
              <a:t>Why Projects </a:t>
            </a:r>
            <a:r>
              <a:rPr lang="en-US" sz="3200" dirty="0"/>
              <a:t>are </a:t>
            </a:r>
            <a:r>
              <a:rPr lang="en-US" sz="3200" dirty="0" smtClean="0"/>
              <a:t>Monitored</a:t>
            </a:r>
            <a:endParaRPr lang="en-US" sz="3200" dirty="0"/>
          </a:p>
        </p:txBody>
      </p:sp>
      <p:pic>
        <p:nvPicPr>
          <p:cNvPr id="3074" name="Picture 2" descr="Image result for project management regular repor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092417"/>
            <a:ext cx="1944216" cy="13410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roject management regular report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9" t="3361" r="2442" b="8247"/>
          <a:stretch/>
        </p:blipFill>
        <p:spPr bwMode="auto">
          <a:xfrm>
            <a:off x="6876256" y="2564904"/>
            <a:ext cx="1944216" cy="16602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roject management regular repor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4356524"/>
            <a:ext cx="1944216" cy="200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8749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612830" cy="5678478"/>
          </a:xfrm>
          <a:prstGeom prst="rect">
            <a:avLst/>
          </a:prstGeom>
        </p:spPr>
        <p:txBody>
          <a:bodyPr wrap="square">
            <a:spAutoFit/>
          </a:bodyPr>
          <a:lstStyle/>
          <a:p>
            <a:pPr marL="285750" lvl="1" indent="-285750">
              <a:buClr>
                <a:srgbClr val="B21212"/>
              </a:buClr>
              <a:buFont typeface="Arial" panose="020B0604020202020204" pitchFamily="34" charset="0"/>
              <a:buChar char="•"/>
            </a:pPr>
            <a:r>
              <a:rPr lang="en-US" sz="1650" b="1" dirty="0" smtClean="0"/>
              <a:t>Comparison </a:t>
            </a:r>
            <a:r>
              <a:rPr lang="en-US" sz="1650" b="1" dirty="0"/>
              <a:t>of actual versus planned progress </a:t>
            </a:r>
            <a:r>
              <a:rPr lang="en-US" sz="1650" dirty="0"/>
              <a:t>– As you track progress through your project, you can review the differences between planned, scheduled, and actual work. This helps you assess whether work on your project is progressing as expected. You can compare work amounts for tasks as a whole, or for resources and their individual assignments.</a:t>
            </a:r>
          </a:p>
          <a:p>
            <a:pPr marL="285750" lvl="1" indent="-285750">
              <a:buClr>
                <a:srgbClr val="B21212"/>
              </a:buClr>
              <a:buFont typeface="Arial" panose="020B0604020202020204" pitchFamily="34" charset="0"/>
              <a:buChar char="•"/>
            </a:pPr>
            <a:r>
              <a:rPr lang="en-US" sz="1650" dirty="0" smtClean="0"/>
              <a:t>The </a:t>
            </a:r>
            <a:r>
              <a:rPr lang="en-US" sz="1650" dirty="0"/>
              <a:t>easiest way to compare work amounts with your original plan is to </a:t>
            </a:r>
            <a:r>
              <a:rPr lang="en-US" sz="1650" dirty="0" smtClean="0"/>
              <a:t>use a </a:t>
            </a:r>
            <a:r>
              <a:rPr lang="en-US" sz="1650" dirty="0"/>
              <a:t>Gantt </a:t>
            </a:r>
            <a:r>
              <a:rPr lang="en-US" sz="1650" dirty="0" smtClean="0"/>
              <a:t>Chart </a:t>
            </a:r>
            <a:r>
              <a:rPr lang="en-US" sz="1650" dirty="0"/>
              <a:t>or Resource Usage </a:t>
            </a:r>
            <a:r>
              <a:rPr lang="en-US" sz="1650" dirty="0" smtClean="0"/>
              <a:t>chart. </a:t>
            </a:r>
            <a:r>
              <a:rPr lang="en-US" sz="1650" dirty="0"/>
              <a:t>The </a:t>
            </a:r>
            <a:r>
              <a:rPr lang="en-US" sz="1650" dirty="0" smtClean="0"/>
              <a:t>values </a:t>
            </a:r>
            <a:r>
              <a:rPr lang="en-US" sz="1650" dirty="0"/>
              <a:t>in the Work </a:t>
            </a:r>
            <a:r>
              <a:rPr lang="en-US" sz="1650" dirty="0" smtClean="0"/>
              <a:t>fields </a:t>
            </a:r>
            <a:r>
              <a:rPr lang="en-US" sz="1650" dirty="0"/>
              <a:t>represents the current scheduled work value, showing the total of actual and remaining work for tasks that have started, and showing the latest projected work value for tasks that have not yet started.</a:t>
            </a:r>
          </a:p>
          <a:p>
            <a:pPr marL="285750" lvl="1" indent="-285750">
              <a:buClr>
                <a:srgbClr val="B21212"/>
              </a:buClr>
              <a:buFont typeface="Arial" panose="020B0604020202020204" pitchFamily="34" charset="0"/>
              <a:buChar char="•"/>
            </a:pPr>
            <a:r>
              <a:rPr lang="en-US" sz="1650" dirty="0" smtClean="0"/>
              <a:t>Doing this allows a Project Manager to set aside more time, resources or staff to realign the tasks, specifically if there are milestones or dependencies at risk.</a:t>
            </a:r>
          </a:p>
          <a:p>
            <a:pPr marL="0" lvl="1">
              <a:buClr>
                <a:srgbClr val="B21212"/>
              </a:buClr>
            </a:pPr>
            <a:r>
              <a:rPr lang="en-US" sz="1650" b="1" dirty="0">
                <a:solidFill>
                  <a:srgbClr val="FF0000"/>
                </a:solidFill>
              </a:rPr>
              <a:t>P3.1 – Task </a:t>
            </a:r>
            <a:r>
              <a:rPr lang="en-US" sz="1650" b="1" dirty="0" smtClean="0">
                <a:solidFill>
                  <a:srgbClr val="FF0000"/>
                </a:solidFill>
              </a:rPr>
              <a:t>05 </a:t>
            </a:r>
            <a:r>
              <a:rPr lang="en-US" sz="1650" dirty="0">
                <a:solidFill>
                  <a:srgbClr val="FF0000"/>
                </a:solidFill>
              </a:rPr>
              <a:t>– Explain </a:t>
            </a:r>
            <a:r>
              <a:rPr lang="en-US" sz="1650" dirty="0" smtClean="0">
                <a:solidFill>
                  <a:srgbClr val="FF0000"/>
                </a:solidFill>
              </a:rPr>
              <a:t>the benefits of Regular Reporting and Comparison of Actual versus planned progress are </a:t>
            </a:r>
            <a:r>
              <a:rPr lang="en-US" sz="1650" dirty="0">
                <a:solidFill>
                  <a:srgbClr val="FF0000"/>
                </a:solidFill>
              </a:rPr>
              <a:t>and how these reports can be used to manage progression within </a:t>
            </a:r>
            <a:r>
              <a:rPr lang="en-US" sz="1650" dirty="0" smtClean="0">
                <a:solidFill>
                  <a:srgbClr val="FF0000"/>
                </a:solidFill>
              </a:rPr>
              <a:t>your </a:t>
            </a:r>
            <a:r>
              <a:rPr lang="en-US" sz="1650" dirty="0">
                <a:solidFill>
                  <a:srgbClr val="FF0000"/>
                </a:solidFill>
              </a:rPr>
              <a:t>project</a:t>
            </a:r>
            <a:r>
              <a:rPr lang="en-US" sz="1650" dirty="0" smtClean="0">
                <a:solidFill>
                  <a:srgbClr val="FF0000"/>
                </a:solidFill>
              </a:rPr>
              <a:t>.</a:t>
            </a:r>
          </a:p>
          <a:p>
            <a:pPr marL="0" lvl="1">
              <a:buClr>
                <a:srgbClr val="B21212"/>
              </a:buClr>
            </a:pPr>
            <a:r>
              <a:rPr lang="en-US" sz="1650" b="1" dirty="0" smtClean="0">
                <a:solidFill>
                  <a:srgbClr val="FF0000"/>
                </a:solidFill>
                <a:latin typeface="Arial" panose="020B0604020202020204" pitchFamily="34" charset="0"/>
                <a:cs typeface="Arial" panose="020B0604020202020204" pitchFamily="34" charset="0"/>
              </a:rPr>
              <a:t>M1.3 </a:t>
            </a:r>
            <a:r>
              <a:rPr lang="en-US" sz="1650" b="1" dirty="0">
                <a:solidFill>
                  <a:srgbClr val="FF0000"/>
                </a:solidFill>
                <a:latin typeface="Arial" panose="020B0604020202020204" pitchFamily="34" charset="0"/>
                <a:cs typeface="Arial" panose="020B0604020202020204" pitchFamily="34" charset="0"/>
              </a:rPr>
              <a:t>– Task </a:t>
            </a:r>
            <a:r>
              <a:rPr lang="en-US" sz="1650" b="1" dirty="0" smtClean="0">
                <a:solidFill>
                  <a:srgbClr val="FF0000"/>
                </a:solidFill>
                <a:latin typeface="Arial" panose="020B0604020202020204" pitchFamily="34" charset="0"/>
                <a:cs typeface="Arial" panose="020B0604020202020204" pitchFamily="34" charset="0"/>
              </a:rPr>
              <a:t>06 </a:t>
            </a:r>
            <a:r>
              <a:rPr lang="en-US" sz="1650" b="1" dirty="0">
                <a:solidFill>
                  <a:srgbClr val="FF0000"/>
                </a:solidFill>
                <a:latin typeface="Arial" panose="020B0604020202020204" pitchFamily="34" charset="0"/>
                <a:cs typeface="Arial" panose="020B0604020202020204" pitchFamily="34" charset="0"/>
              </a:rPr>
              <a:t>– </a:t>
            </a:r>
            <a:r>
              <a:rPr lang="en-US" sz="1650" dirty="0">
                <a:solidFill>
                  <a:srgbClr val="FF0000"/>
                </a:solidFill>
                <a:latin typeface="Arial" panose="020B0604020202020204" pitchFamily="34" charset="0"/>
                <a:cs typeface="Arial" panose="020B0604020202020204" pitchFamily="34" charset="0"/>
              </a:rPr>
              <a:t>Analyse how </a:t>
            </a:r>
            <a:r>
              <a:rPr lang="en-US" sz="1650" dirty="0" smtClean="0">
                <a:solidFill>
                  <a:srgbClr val="FF0000"/>
                </a:solidFill>
                <a:latin typeface="Arial" panose="020B0604020202020204" pitchFamily="34" charset="0"/>
                <a:cs typeface="Arial" panose="020B0604020202020204" pitchFamily="34" charset="0"/>
              </a:rPr>
              <a:t>Regular Reporting and Comparing Actual vs. Planned </a:t>
            </a:r>
            <a:r>
              <a:rPr lang="en-US" sz="1650" dirty="0">
                <a:solidFill>
                  <a:srgbClr val="FF0000"/>
                </a:solidFill>
                <a:latin typeface="Arial" panose="020B0604020202020204" pitchFamily="34" charset="0"/>
                <a:cs typeface="Arial" panose="020B0604020202020204" pitchFamily="34" charset="0"/>
              </a:rPr>
              <a:t>techniques can influence a specific project and explain the potential </a:t>
            </a:r>
            <a:r>
              <a:rPr lang="en-US" sz="1650" dirty="0" smtClean="0">
                <a:solidFill>
                  <a:srgbClr val="FF0000"/>
                </a:solidFill>
                <a:latin typeface="Arial" panose="020B0604020202020204" pitchFamily="34" charset="0"/>
                <a:cs typeface="Arial" panose="020B0604020202020204" pitchFamily="34" charset="0"/>
              </a:rPr>
              <a:t>impacts </a:t>
            </a:r>
            <a:r>
              <a:rPr lang="en-US" sz="1650" dirty="0">
                <a:solidFill>
                  <a:srgbClr val="FF0000"/>
                </a:solidFill>
                <a:latin typeface="Arial" panose="020B0604020202020204" pitchFamily="34" charset="0"/>
                <a:cs typeface="Arial" panose="020B0604020202020204" pitchFamily="34" charset="0"/>
              </a:rPr>
              <a:t>on the project of using </a:t>
            </a:r>
            <a:r>
              <a:rPr lang="en-US" sz="1650" dirty="0" smtClean="0">
                <a:solidFill>
                  <a:srgbClr val="FF0000"/>
                </a:solidFill>
                <a:latin typeface="Arial" panose="020B0604020202020204" pitchFamily="34" charset="0"/>
                <a:cs typeface="Arial" panose="020B0604020202020204" pitchFamily="34" charset="0"/>
              </a:rPr>
              <a:t>these techniques.</a:t>
            </a:r>
            <a:endParaRPr lang="en-US" sz="165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3200" dirty="0" smtClean="0"/>
              <a:t>P3.1 - </a:t>
            </a:r>
            <a:r>
              <a:rPr lang="en-US" sz="3200" dirty="0"/>
              <a:t>How and </a:t>
            </a:r>
            <a:r>
              <a:rPr lang="en-US" sz="3200" dirty="0" smtClean="0"/>
              <a:t>Why Projects </a:t>
            </a:r>
            <a:r>
              <a:rPr lang="en-US" sz="3200" dirty="0"/>
              <a:t>are </a:t>
            </a:r>
            <a:r>
              <a:rPr lang="en-US" sz="3200" dirty="0" smtClean="0"/>
              <a:t>Monitored</a:t>
            </a:r>
            <a:endParaRPr lang="en-US" sz="3200" dirty="0"/>
          </a:p>
        </p:txBody>
      </p:sp>
      <p:pic>
        <p:nvPicPr>
          <p:cNvPr id="2050" name="Picture 2" descr="Image result for project management  actual versus planned prog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079401"/>
            <a:ext cx="1947416" cy="885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roject management  actual versus planned prog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111040"/>
            <a:ext cx="1947416" cy="1389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oject management  actual versus planned prog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3638170"/>
            <a:ext cx="1947416" cy="12122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roject management  actual versus planned progress"/>
          <p:cNvPicPr>
            <a:picLocks noChangeAspect="1" noChangeArrowheads="1"/>
          </p:cNvPicPr>
          <p:nvPr/>
        </p:nvPicPr>
        <p:blipFill rotWithShape="1">
          <a:blip r:embed="rId6">
            <a:extLst>
              <a:ext uri="{28A0092B-C50C-407E-A947-70E740481C1C}">
                <a14:useLocalDpi xmlns:a14="http://schemas.microsoft.com/office/drawing/2010/main" val="0"/>
              </a:ext>
            </a:extLst>
          </a:blip>
          <a:srcRect r="10003"/>
          <a:stretch/>
        </p:blipFill>
        <p:spPr bwMode="auto">
          <a:xfrm>
            <a:off x="6876256" y="4981849"/>
            <a:ext cx="1947416" cy="143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4982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900862" cy="5743111"/>
          </a:xfrm>
          <a:prstGeom prst="rect">
            <a:avLst/>
          </a:prstGeom>
        </p:spPr>
        <p:txBody>
          <a:bodyPr wrap="square">
            <a:spAutoFit/>
          </a:bodyPr>
          <a:lstStyle/>
          <a:p>
            <a:pPr marL="285750" indent="-285750">
              <a:buClr>
                <a:srgbClr val="B21212"/>
              </a:buClr>
              <a:buFont typeface="Wingdings 3" panose="05040102010807070707" pitchFamily="18" charset="2"/>
              <a:buChar char=""/>
            </a:pPr>
            <a:r>
              <a:rPr lang="en-US" sz="1530" b="1" dirty="0" smtClean="0">
                <a:solidFill>
                  <a:srgbClr val="FF0000"/>
                </a:solidFill>
              </a:rPr>
              <a:t>Reasons </a:t>
            </a:r>
            <a:r>
              <a:rPr lang="en-US" sz="1530" b="1" dirty="0">
                <a:solidFill>
                  <a:srgbClr val="FF0000"/>
                </a:solidFill>
              </a:rPr>
              <a:t>for </a:t>
            </a:r>
            <a:r>
              <a:rPr lang="en-US" sz="1530" b="1" dirty="0" smtClean="0">
                <a:solidFill>
                  <a:srgbClr val="FF0000"/>
                </a:solidFill>
              </a:rPr>
              <a:t>monitoring</a:t>
            </a:r>
            <a:r>
              <a:rPr lang="en-US" sz="1530" dirty="0" smtClean="0"/>
              <a:t> </a:t>
            </a:r>
            <a:r>
              <a:rPr lang="en-US" sz="1530" dirty="0"/>
              <a:t>- </a:t>
            </a:r>
            <a:endParaRPr lang="en-US" sz="1530" b="1" dirty="0" smtClean="0">
              <a:solidFill>
                <a:srgbClr val="FF0000"/>
              </a:solidFill>
            </a:endParaRPr>
          </a:p>
          <a:p>
            <a:pPr marL="450850" lvl="1" indent="-176213">
              <a:buClr>
                <a:srgbClr val="B21212"/>
              </a:buClr>
              <a:buFont typeface="Arial" panose="020B0604020202020204" pitchFamily="34" charset="0"/>
              <a:buChar char="•"/>
            </a:pPr>
            <a:r>
              <a:rPr lang="en-US" sz="1530" b="1" dirty="0"/>
              <a:t>R</a:t>
            </a:r>
            <a:r>
              <a:rPr lang="en-US" sz="1530" b="1" dirty="0" smtClean="0"/>
              <a:t>eporting </a:t>
            </a:r>
            <a:r>
              <a:rPr lang="en-US" sz="1530" b="1" dirty="0"/>
              <a:t>progress against the plan </a:t>
            </a:r>
            <a:r>
              <a:rPr lang="en-US" sz="1530" dirty="0"/>
              <a:t>– It is the Project </a:t>
            </a:r>
            <a:r>
              <a:rPr lang="en-US" sz="1530" dirty="0" smtClean="0"/>
              <a:t>Managers job to maintain a cohesion within the project and that means constantly updating status against the Project Plan. Reporting progress against this plan is a key element to keeping the project on track, a constant juggling of tasks t allow deliverables and dependencies to happen. This may mean giving contingency times to tasks which is part of the managers duty as long as the rest of the plan still continues on track.</a:t>
            </a:r>
          </a:p>
          <a:p>
            <a:pPr marL="450850" lvl="1" indent="-176213">
              <a:buClr>
                <a:srgbClr val="B21212"/>
              </a:buClr>
              <a:buFont typeface="Arial" panose="020B0604020202020204" pitchFamily="34" charset="0"/>
              <a:buChar char="•"/>
            </a:pPr>
            <a:r>
              <a:rPr lang="en-US" sz="1530" b="1" dirty="0"/>
              <a:t>T</a:t>
            </a:r>
            <a:r>
              <a:rPr lang="en-US" sz="1530" b="1" dirty="0" smtClean="0"/>
              <a:t>o </a:t>
            </a:r>
            <a:r>
              <a:rPr lang="en-US" sz="1530" b="1" dirty="0"/>
              <a:t>ensure the project remains viable </a:t>
            </a:r>
            <a:r>
              <a:rPr lang="en-US" sz="1530" dirty="0"/>
              <a:t>- The key here is consistent delivery. The project status report is such a key component of the project </a:t>
            </a:r>
            <a:r>
              <a:rPr lang="en-US" sz="1530" dirty="0" smtClean="0"/>
              <a:t>in maintaining viability. </a:t>
            </a:r>
            <a:r>
              <a:rPr lang="en-US" sz="1530" dirty="0"/>
              <a:t>It helps ensure proper understanding of status among project stakeholders and meeting participants. Even if not much is going on with the project, </a:t>
            </a:r>
            <a:r>
              <a:rPr lang="en-US" sz="1530" dirty="0" smtClean="0"/>
              <a:t>this should still continue to happen. </a:t>
            </a:r>
            <a:r>
              <a:rPr lang="en-US" sz="1530" dirty="0"/>
              <a:t>Update it accurately and in detail and send it out to </a:t>
            </a:r>
            <a:r>
              <a:rPr lang="en-US" sz="1530" dirty="0" smtClean="0"/>
              <a:t>everyone otherwise </a:t>
            </a:r>
            <a:r>
              <a:rPr lang="en-US" sz="1530" dirty="0"/>
              <a:t>the customer will start to be concerned about the gaps in delivery and start to lose confidence in the project team’s ability to deliver. </a:t>
            </a:r>
            <a:r>
              <a:rPr lang="en-US" sz="1530" dirty="0" smtClean="0"/>
              <a:t>A Project Manager will not want </a:t>
            </a:r>
            <a:r>
              <a:rPr lang="en-US" sz="1530" dirty="0"/>
              <a:t>the project customer to start questioning </a:t>
            </a:r>
            <a:r>
              <a:rPr lang="en-US" sz="1530" dirty="0" smtClean="0"/>
              <a:t>their </a:t>
            </a:r>
            <a:r>
              <a:rPr lang="en-US" sz="1530" dirty="0"/>
              <a:t>progress and ability – it can go downhill fast.</a:t>
            </a:r>
            <a:endParaRPr lang="en-US" sz="1530" dirty="0" smtClean="0"/>
          </a:p>
          <a:p>
            <a:pPr marL="450850" lvl="1" indent="-176213">
              <a:buClr>
                <a:srgbClr val="B21212"/>
              </a:buClr>
              <a:buFont typeface="Arial" panose="020B0604020202020204" pitchFamily="34" charset="0"/>
              <a:buChar char="•"/>
            </a:pPr>
            <a:r>
              <a:rPr lang="en-US" sz="1530" b="1" dirty="0"/>
              <a:t>T</a:t>
            </a:r>
            <a:r>
              <a:rPr lang="en-US" sz="1530" b="1" dirty="0" smtClean="0"/>
              <a:t>o </a:t>
            </a:r>
            <a:r>
              <a:rPr lang="en-US" sz="1530" b="1" dirty="0"/>
              <a:t>identify potential slippage </a:t>
            </a:r>
            <a:r>
              <a:rPr lang="en-US" sz="1530" dirty="0" smtClean="0"/>
              <a:t>– Slippages cause delays even with contingencies set on tasks. Some slippages are bound to happen, a delay in stock delivery, materials not arriving on time, staff taking days off etc. and these are set on the project plan as contingency time. It is the managers job to deal with these potential slippages, anticipate some and deal with others in order to keep everything on track.</a:t>
            </a:r>
          </a:p>
        </p:txBody>
      </p:sp>
      <p:sp>
        <p:nvSpPr>
          <p:cNvPr id="14" name="Title 2"/>
          <p:cNvSpPr>
            <a:spLocks noGrp="1"/>
          </p:cNvSpPr>
          <p:nvPr>
            <p:ph type="title"/>
          </p:nvPr>
        </p:nvSpPr>
        <p:spPr>
          <a:xfrm>
            <a:off x="70266" y="72008"/>
            <a:ext cx="8859452" cy="548680"/>
          </a:xfrm>
        </p:spPr>
        <p:txBody>
          <a:bodyPr>
            <a:noAutofit/>
          </a:bodyPr>
          <a:lstStyle/>
          <a:p>
            <a:r>
              <a:rPr lang="en-US" sz="3200" dirty="0" smtClean="0"/>
              <a:t>P3.1 – Reasons For Monitoring</a:t>
            </a:r>
            <a:endParaRPr lang="en-US" sz="3200" dirty="0"/>
          </a:p>
        </p:txBody>
      </p:sp>
      <p:pic>
        <p:nvPicPr>
          <p:cNvPr id="4098" name="Picture 2" descr="Image result for project management reasons for monito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079401"/>
            <a:ext cx="1666156" cy="12096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roject management reasons for monitor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913"/>
          <a:stretch/>
        </p:blipFill>
        <p:spPr bwMode="auto">
          <a:xfrm>
            <a:off x="7163594" y="2492896"/>
            <a:ext cx="166684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36083"/>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693866"/>
          </a:xfrm>
          <a:prstGeom prst="rect">
            <a:avLst/>
          </a:prstGeom>
        </p:spPr>
        <p:txBody>
          <a:bodyPr wrap="square">
            <a:spAutoFit/>
          </a:bodyPr>
          <a:lstStyle/>
          <a:p>
            <a:pPr marL="268288" lvl="1" indent="-261938">
              <a:buClr>
                <a:srgbClr val="B21212"/>
              </a:buClr>
              <a:buFont typeface="Arial" panose="020B0604020202020204" pitchFamily="34" charset="0"/>
              <a:buChar char="•"/>
            </a:pPr>
            <a:r>
              <a:rPr lang="en-US" sz="1420" b="1" dirty="0" smtClean="0"/>
              <a:t>Identify </a:t>
            </a:r>
            <a:r>
              <a:rPr lang="en-US" sz="1420" b="1" dirty="0"/>
              <a:t>issues and problems </a:t>
            </a:r>
            <a:r>
              <a:rPr lang="en-US" sz="1420" dirty="0" smtClean="0"/>
              <a:t>– A Project Manager should </a:t>
            </a:r>
            <a:r>
              <a:rPr lang="en-US" sz="1420" dirty="0"/>
              <a:t>have a regular project management reporting schedule and stick to it. </a:t>
            </a:r>
            <a:r>
              <a:rPr lang="en-US" sz="1420" dirty="0" smtClean="0"/>
              <a:t>Periodically team </a:t>
            </a:r>
            <a:r>
              <a:rPr lang="en-US" sz="1420" dirty="0"/>
              <a:t>members can be lazy </a:t>
            </a:r>
            <a:r>
              <a:rPr lang="en-US" sz="1420" dirty="0" smtClean="0"/>
              <a:t>or issues and problems can occur without being dealt with, leading to escalation.</a:t>
            </a:r>
            <a:endParaRPr lang="en-US" sz="1420" dirty="0"/>
          </a:p>
          <a:p>
            <a:pPr marL="268288" lvl="1" indent="-261938">
              <a:buClr>
                <a:srgbClr val="B21212"/>
              </a:buClr>
              <a:buFont typeface="Arial" panose="020B0604020202020204" pitchFamily="34" charset="0"/>
              <a:buChar char="•"/>
            </a:pPr>
            <a:r>
              <a:rPr lang="en-US" sz="1420" dirty="0"/>
              <a:t>This might be particularly useful when a</a:t>
            </a:r>
            <a:r>
              <a:rPr lang="en-US" sz="1420" dirty="0" smtClean="0"/>
              <a:t> Project </a:t>
            </a:r>
            <a:r>
              <a:rPr lang="en-US" sz="1420" dirty="0"/>
              <a:t>Manager</a:t>
            </a:r>
            <a:r>
              <a:rPr lang="en-US" sz="1420" dirty="0" smtClean="0"/>
              <a:t> needs </a:t>
            </a:r>
            <a:r>
              <a:rPr lang="en-US" sz="1420" dirty="0"/>
              <a:t>more information on risks and issues. And if </a:t>
            </a:r>
            <a:r>
              <a:rPr lang="en-US" sz="1420" dirty="0" smtClean="0"/>
              <a:t>the Project team </a:t>
            </a:r>
            <a:r>
              <a:rPr lang="en-US" sz="1420" dirty="0"/>
              <a:t>aren’t meeting regularly, </a:t>
            </a:r>
            <a:r>
              <a:rPr lang="en-US" sz="1420" dirty="0" smtClean="0"/>
              <a:t>they </a:t>
            </a:r>
            <a:r>
              <a:rPr lang="en-US" sz="1420" dirty="0"/>
              <a:t>should set up some kind of </a:t>
            </a:r>
            <a:r>
              <a:rPr lang="en-US" sz="1420" dirty="0" smtClean="0"/>
              <a:t>reminder </a:t>
            </a:r>
            <a:r>
              <a:rPr lang="en-US" sz="1420" dirty="0"/>
              <a:t>system so that you can follow up with </a:t>
            </a:r>
            <a:r>
              <a:rPr lang="en-US" sz="1420" dirty="0" smtClean="0"/>
              <a:t>issues to make sure they have been dealt with. A </a:t>
            </a:r>
            <a:r>
              <a:rPr lang="en-US" sz="1420" dirty="0"/>
              <a:t>Project Manager</a:t>
            </a:r>
            <a:r>
              <a:rPr lang="en-US" sz="1420" dirty="0" smtClean="0"/>
              <a:t> </a:t>
            </a:r>
            <a:r>
              <a:rPr lang="en-US" sz="1420" dirty="0"/>
              <a:t>will likely have periodic meetings where </a:t>
            </a:r>
            <a:r>
              <a:rPr lang="en-US" sz="1420" dirty="0" smtClean="0"/>
              <a:t>they </a:t>
            </a:r>
            <a:r>
              <a:rPr lang="en-US" sz="1420" dirty="0"/>
              <a:t>discuss progress, risks, money, issues, lessons learned, and next actions.</a:t>
            </a:r>
            <a:endParaRPr lang="en-US" sz="1420" dirty="0" smtClean="0"/>
          </a:p>
          <a:p>
            <a:pPr marL="268288" lvl="1" indent="-261938">
              <a:buClr>
                <a:srgbClr val="B21212"/>
              </a:buClr>
              <a:buFont typeface="Arial" panose="020B0604020202020204" pitchFamily="34" charset="0"/>
              <a:buChar char="•"/>
            </a:pPr>
            <a:r>
              <a:rPr lang="en-US" sz="1420" b="1" dirty="0"/>
              <a:t>I</a:t>
            </a:r>
            <a:r>
              <a:rPr lang="en-US" sz="1420" b="1" dirty="0" smtClean="0"/>
              <a:t>dentify </a:t>
            </a:r>
            <a:r>
              <a:rPr lang="en-US" sz="1420" b="1" dirty="0"/>
              <a:t>possible solutions </a:t>
            </a:r>
            <a:r>
              <a:rPr lang="en-US" sz="1420" dirty="0"/>
              <a:t>– It is the Project </a:t>
            </a:r>
            <a:r>
              <a:rPr lang="en-US" sz="1420" dirty="0" smtClean="0"/>
              <a:t>Manager’s duty to deal with the problems and provide the solutions to the issues, when possible, for the good of the overall plan. For example, missing staff could simply mean slowing a task or the need to replace temporarily staff in order to maintain the progress needed. It is the </a:t>
            </a:r>
            <a:r>
              <a:rPr lang="en-US" sz="1420" dirty="0"/>
              <a:t>Project </a:t>
            </a:r>
            <a:r>
              <a:rPr lang="en-US" sz="1420" dirty="0" smtClean="0"/>
              <a:t>Manager’s job to track this, provide a viable solution based on their knowledge of budgets, times, schedules and stakeholders expectations.</a:t>
            </a:r>
          </a:p>
          <a:p>
            <a:pPr marL="268288" lvl="1" indent="-261938">
              <a:buClr>
                <a:srgbClr val="B21212"/>
              </a:buClr>
              <a:buFont typeface="Arial" panose="020B0604020202020204" pitchFamily="34" charset="0"/>
              <a:buChar char="•"/>
            </a:pPr>
            <a:r>
              <a:rPr lang="en-US" sz="1420" b="1" dirty="0"/>
              <a:t>E</a:t>
            </a:r>
            <a:r>
              <a:rPr lang="en-US" sz="1420" b="1" dirty="0" smtClean="0"/>
              <a:t>scalate/delegate </a:t>
            </a:r>
            <a:r>
              <a:rPr lang="en-US" sz="1420" b="1" dirty="0"/>
              <a:t>to managers and colleagues </a:t>
            </a:r>
            <a:r>
              <a:rPr lang="en-US" sz="1420" dirty="0" smtClean="0"/>
              <a:t>– It </a:t>
            </a:r>
            <a:r>
              <a:rPr lang="en-US" sz="1420" dirty="0"/>
              <a:t>is also the Project </a:t>
            </a:r>
            <a:r>
              <a:rPr lang="en-US" sz="1420" dirty="0" smtClean="0"/>
              <a:t>Manager’s job to increase the workload or decrease the tasks set upon staff and adapt the job importance in terms of priorities. Projects change through time, something new is added or staff change or do not prove good enough, this constant flow of changes can alter the timeline on task completion, escalating and deescalating timescales, risks, delays, issues and activities can allow the continued flow of the project with little implication on the overall quality and timescale of the project.</a:t>
            </a:r>
          </a:p>
          <a:p>
            <a:pPr marL="6350" lvl="1">
              <a:buClr>
                <a:srgbClr val="B21212"/>
              </a:buClr>
            </a:pPr>
            <a:r>
              <a:rPr lang="en-US" sz="1420" b="1" dirty="0">
                <a:solidFill>
                  <a:srgbClr val="FF0000"/>
                </a:solidFill>
              </a:rPr>
              <a:t>P3.1 – Task </a:t>
            </a:r>
            <a:r>
              <a:rPr lang="en-US" sz="1420" b="1" dirty="0" smtClean="0">
                <a:solidFill>
                  <a:srgbClr val="FF0000"/>
                </a:solidFill>
              </a:rPr>
              <a:t>07 </a:t>
            </a:r>
            <a:r>
              <a:rPr lang="en-US" sz="1420" b="1" dirty="0">
                <a:solidFill>
                  <a:srgbClr val="FF0000"/>
                </a:solidFill>
              </a:rPr>
              <a:t>– </a:t>
            </a:r>
            <a:r>
              <a:rPr lang="en-US" sz="1420" dirty="0">
                <a:solidFill>
                  <a:srgbClr val="FF0000"/>
                </a:solidFill>
              </a:rPr>
              <a:t>Explain the </a:t>
            </a:r>
            <a:r>
              <a:rPr lang="en-US" sz="1420" dirty="0" smtClean="0">
                <a:solidFill>
                  <a:srgbClr val="FF0000"/>
                </a:solidFill>
              </a:rPr>
              <a:t>reasons and benefits for monitoring a project including identifying issues and providing solutions and explain how this can </a:t>
            </a:r>
            <a:r>
              <a:rPr lang="en-US" sz="1420" dirty="0">
                <a:solidFill>
                  <a:srgbClr val="FF0000"/>
                </a:solidFill>
              </a:rPr>
              <a:t>be used to manage progression within your project</a:t>
            </a:r>
            <a:r>
              <a:rPr lang="en-US" sz="1420" dirty="0" smtClean="0">
                <a:solidFill>
                  <a:srgbClr val="FF0000"/>
                </a:solidFill>
              </a:rPr>
              <a:t>.</a:t>
            </a:r>
          </a:p>
          <a:p>
            <a:pPr marL="6350" lvl="1">
              <a:buClr>
                <a:srgbClr val="B21212"/>
              </a:buClr>
            </a:pPr>
            <a:r>
              <a:rPr lang="en-US" sz="1420" b="1" dirty="0" smtClean="0">
                <a:solidFill>
                  <a:srgbClr val="FF0000"/>
                </a:solidFill>
                <a:latin typeface="Arial" panose="020B0604020202020204" pitchFamily="34" charset="0"/>
                <a:cs typeface="Arial" panose="020B0604020202020204" pitchFamily="34" charset="0"/>
              </a:rPr>
              <a:t>M1.4 </a:t>
            </a:r>
            <a:r>
              <a:rPr lang="en-US" sz="1420" b="1" dirty="0">
                <a:solidFill>
                  <a:srgbClr val="FF0000"/>
                </a:solidFill>
                <a:latin typeface="Arial" panose="020B0604020202020204" pitchFamily="34" charset="0"/>
                <a:cs typeface="Arial" panose="020B0604020202020204" pitchFamily="34" charset="0"/>
              </a:rPr>
              <a:t>– Task </a:t>
            </a:r>
            <a:r>
              <a:rPr lang="en-US" sz="1420" b="1" dirty="0" smtClean="0">
                <a:solidFill>
                  <a:srgbClr val="FF0000"/>
                </a:solidFill>
                <a:latin typeface="Arial" panose="020B0604020202020204" pitchFamily="34" charset="0"/>
                <a:cs typeface="Arial" panose="020B0604020202020204" pitchFamily="34" charset="0"/>
              </a:rPr>
              <a:t>08 </a:t>
            </a:r>
            <a:r>
              <a:rPr lang="en-US" sz="1420" b="1" dirty="0">
                <a:solidFill>
                  <a:srgbClr val="FF0000"/>
                </a:solidFill>
                <a:latin typeface="Arial" panose="020B0604020202020204" pitchFamily="34" charset="0"/>
                <a:cs typeface="Arial" panose="020B0604020202020204" pitchFamily="34" charset="0"/>
              </a:rPr>
              <a:t>– </a:t>
            </a:r>
            <a:r>
              <a:rPr lang="en-US" sz="1420" dirty="0">
                <a:solidFill>
                  <a:srgbClr val="FF0000"/>
                </a:solidFill>
                <a:latin typeface="Arial" panose="020B0604020202020204" pitchFamily="34" charset="0"/>
                <a:cs typeface="Arial" panose="020B0604020202020204" pitchFamily="34" charset="0"/>
              </a:rPr>
              <a:t>Analyse how </a:t>
            </a:r>
            <a:r>
              <a:rPr lang="en-US" sz="1420" dirty="0" smtClean="0">
                <a:solidFill>
                  <a:srgbClr val="FF0000"/>
                </a:solidFill>
                <a:latin typeface="Arial" panose="020B0604020202020204" pitchFamily="34" charset="0"/>
                <a:cs typeface="Arial" panose="020B0604020202020204" pitchFamily="34" charset="0"/>
              </a:rPr>
              <a:t>monitoring a project processes </a:t>
            </a:r>
            <a:r>
              <a:rPr lang="en-US" sz="1420" dirty="0">
                <a:solidFill>
                  <a:srgbClr val="FF0000"/>
                </a:solidFill>
                <a:latin typeface="Arial" panose="020B0604020202020204" pitchFamily="34" charset="0"/>
                <a:cs typeface="Arial" panose="020B0604020202020204" pitchFamily="34" charset="0"/>
              </a:rPr>
              <a:t>can influence a specific project and explain the potential </a:t>
            </a:r>
            <a:r>
              <a:rPr lang="en-US" sz="1420" dirty="0" smtClean="0">
                <a:solidFill>
                  <a:srgbClr val="FF0000"/>
                </a:solidFill>
                <a:latin typeface="Arial" panose="020B0604020202020204" pitchFamily="34" charset="0"/>
                <a:cs typeface="Arial" panose="020B0604020202020204" pitchFamily="34" charset="0"/>
              </a:rPr>
              <a:t>impacts </a:t>
            </a:r>
            <a:r>
              <a:rPr lang="en-US" sz="1420" dirty="0">
                <a:solidFill>
                  <a:srgbClr val="FF0000"/>
                </a:solidFill>
                <a:latin typeface="Arial" panose="020B0604020202020204" pitchFamily="34" charset="0"/>
                <a:cs typeface="Arial" panose="020B0604020202020204" pitchFamily="34" charset="0"/>
              </a:rPr>
              <a:t>on the project of using this technique</a:t>
            </a:r>
            <a:r>
              <a:rPr lang="en-US" sz="1420" dirty="0" smtClean="0">
                <a:solidFill>
                  <a:srgbClr val="FF0000"/>
                </a:solidFill>
                <a:latin typeface="Arial" panose="020B0604020202020204" pitchFamily="34" charset="0"/>
                <a:cs typeface="Arial" panose="020B0604020202020204" pitchFamily="34" charset="0"/>
              </a:rPr>
              <a:t>.</a:t>
            </a:r>
          </a:p>
          <a:p>
            <a:pPr marL="6350" lvl="1">
              <a:buClr>
                <a:srgbClr val="B21212"/>
              </a:buClr>
            </a:pPr>
            <a:r>
              <a:rPr lang="en-US" sz="1420" b="1" dirty="0" smtClean="0">
                <a:solidFill>
                  <a:srgbClr val="FF0000"/>
                </a:solidFill>
                <a:latin typeface="Arial" panose="020B0604020202020204" pitchFamily="34" charset="0"/>
                <a:cs typeface="Arial" panose="020B0604020202020204" pitchFamily="34" charset="0"/>
              </a:rPr>
              <a:t>D1.1 – Task 09 </a:t>
            </a:r>
            <a:r>
              <a:rPr lang="en-US" sz="1420" dirty="0" smtClean="0">
                <a:solidFill>
                  <a:srgbClr val="FF0000"/>
                </a:solidFill>
                <a:latin typeface="Arial" panose="020B0604020202020204" pitchFamily="34" charset="0"/>
                <a:cs typeface="Arial" panose="020B0604020202020204" pitchFamily="34" charset="0"/>
              </a:rPr>
              <a:t>– In terms of Reporting, Quality Management and Comparison of Values, evaluate </a:t>
            </a:r>
            <a:r>
              <a:rPr lang="en-US" sz="1420" dirty="0">
                <a:solidFill>
                  <a:srgbClr val="FF0000"/>
                </a:solidFill>
                <a:latin typeface="Arial" panose="020B0604020202020204" pitchFamily="34" charset="0"/>
                <a:cs typeface="Arial" panose="020B0604020202020204" pitchFamily="34" charset="0"/>
              </a:rPr>
              <a:t>the effectiveness of the methods used for monitoring </a:t>
            </a:r>
            <a:r>
              <a:rPr lang="en-US" sz="1420" dirty="0" smtClean="0">
                <a:solidFill>
                  <a:srgbClr val="FF0000"/>
                </a:solidFill>
                <a:latin typeface="Arial" panose="020B0604020202020204" pitchFamily="34" charset="0"/>
                <a:cs typeface="Arial" panose="020B0604020202020204" pitchFamily="34" charset="0"/>
              </a:rPr>
              <a:t>for your </a:t>
            </a:r>
            <a:r>
              <a:rPr lang="en-US" sz="1420" dirty="0">
                <a:solidFill>
                  <a:srgbClr val="FF0000"/>
                </a:solidFill>
                <a:latin typeface="Arial" panose="020B0604020202020204" pitchFamily="34" charset="0"/>
                <a:cs typeface="Arial" panose="020B0604020202020204" pitchFamily="34" charset="0"/>
              </a:rPr>
              <a:t>specific </a:t>
            </a:r>
            <a:r>
              <a:rPr lang="en-US" sz="1420" dirty="0" smtClean="0">
                <a:solidFill>
                  <a:srgbClr val="FF0000"/>
                </a:solidFill>
                <a:latin typeface="Arial" panose="020B0604020202020204" pitchFamily="34" charset="0"/>
                <a:cs typeface="Arial" panose="020B0604020202020204" pitchFamily="34" charset="0"/>
              </a:rPr>
              <a:t>project.</a:t>
            </a:r>
            <a:endParaRPr lang="en-US" sz="142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3200" dirty="0" smtClean="0"/>
              <a:t>P3.1 – Reasons For Monitoring</a:t>
            </a:r>
            <a:endParaRPr lang="en-US" sz="3200" dirty="0"/>
          </a:p>
        </p:txBody>
      </p:sp>
    </p:spTree>
    <p:extLst>
      <p:ext uri="{BB962C8B-B14F-4D97-AF65-F5344CB8AC3E}">
        <p14:creationId xmlns:p14="http://schemas.microsoft.com/office/powerpoint/2010/main" val="156498709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743111"/>
          </a:xfrm>
          <a:prstGeom prst="rect">
            <a:avLst/>
          </a:prstGeom>
        </p:spPr>
        <p:txBody>
          <a:bodyPr wrap="square">
            <a:spAutoFit/>
          </a:bodyPr>
          <a:lstStyle/>
          <a:p>
            <a:pPr marL="285750" indent="-285750">
              <a:buClr>
                <a:srgbClr val="B21212"/>
              </a:buClr>
              <a:buFont typeface="Wingdings 3" panose="05040102010807070707" pitchFamily="18" charset="2"/>
              <a:buChar char=""/>
            </a:pPr>
            <a:r>
              <a:rPr lang="en-US" sz="1530" dirty="0"/>
              <a:t>The methods and tactics applied for managing projects depend on the kind of project </a:t>
            </a:r>
            <a:r>
              <a:rPr lang="en-US" sz="1530" dirty="0" smtClean="0"/>
              <a:t>that has to be dealt </a:t>
            </a:r>
            <a:r>
              <a:rPr lang="en-US" sz="1530" dirty="0"/>
              <a:t>with. The project structure, processes involved varies based on the kind of products or services </a:t>
            </a:r>
            <a:r>
              <a:rPr lang="en-US" sz="1530" dirty="0" smtClean="0"/>
              <a:t>on </a:t>
            </a:r>
            <a:r>
              <a:rPr lang="en-US" sz="1530" dirty="0"/>
              <a:t>offer, and the market it is concerned with. For example, the project management tactics applied in a product manufacturing firm will be different from that of a construction firm</a:t>
            </a:r>
            <a:r>
              <a:rPr lang="en-US" sz="1530" dirty="0" smtClean="0"/>
              <a:t>. The factors that influence the scope of the project can be internal, external or other.</a:t>
            </a:r>
            <a:endParaRPr lang="en-GB" sz="1530" dirty="0" smtClean="0"/>
          </a:p>
          <a:p>
            <a:pPr marL="285750" indent="-285750">
              <a:buClr>
                <a:srgbClr val="B21212"/>
              </a:buClr>
              <a:buFont typeface="Wingdings 3" panose="05040102010807070707" pitchFamily="18" charset="2"/>
              <a:buChar char=""/>
            </a:pPr>
            <a:r>
              <a:rPr lang="en-GB" sz="1530" b="1" dirty="0" smtClean="0">
                <a:solidFill>
                  <a:srgbClr val="FF0000"/>
                </a:solidFill>
              </a:rPr>
              <a:t>Internal </a:t>
            </a:r>
            <a:r>
              <a:rPr lang="en-US" sz="1530" dirty="0" smtClean="0"/>
              <a:t>– Factors inside the company, the </a:t>
            </a:r>
            <a:r>
              <a:rPr lang="en-US" sz="1530" dirty="0"/>
              <a:t>i</a:t>
            </a:r>
            <a:r>
              <a:rPr lang="en-US" sz="1530" dirty="0" smtClean="0"/>
              <a:t>nternal need for the business to control and influence the project deliverables that they have more control over. These include:</a:t>
            </a:r>
            <a:endParaRPr lang="en-GB" sz="1530" b="1" dirty="0">
              <a:solidFill>
                <a:srgbClr val="FF0000"/>
              </a:solidFill>
            </a:endParaRPr>
          </a:p>
          <a:p>
            <a:pPr marL="450850" indent="-200025">
              <a:buClr>
                <a:srgbClr val="C00000"/>
              </a:buClr>
              <a:buFont typeface="Arial" panose="020B0604020202020204" pitchFamily="34" charset="0"/>
              <a:buChar char="•"/>
            </a:pPr>
            <a:r>
              <a:rPr lang="en-US" sz="1530" b="1" dirty="0" smtClean="0"/>
              <a:t>Organisation’s aims/objectives </a:t>
            </a:r>
            <a:r>
              <a:rPr lang="en-US" sz="1530" dirty="0" smtClean="0"/>
              <a:t>– What a company wants to achieve from the project defined in the scope document and if this is good, well written and clearly defined then the project should have a clear focus. But what can hinder it can include:</a:t>
            </a:r>
          </a:p>
          <a:p>
            <a:pPr marL="622300" lvl="1" indent="-200025">
              <a:buClr>
                <a:srgbClr val="C00000"/>
              </a:buClr>
              <a:buFont typeface="Arial" panose="020B0604020202020204" pitchFamily="34" charset="0"/>
              <a:buChar char="•"/>
            </a:pPr>
            <a:r>
              <a:rPr lang="en-US" sz="1530" b="1" dirty="0" smtClean="0"/>
              <a:t>How aligned is the project </a:t>
            </a:r>
            <a:r>
              <a:rPr lang="en-US" sz="1530" dirty="0" smtClean="0"/>
              <a:t>– Is the project in line with the larger company aims and objectives, is there something that has not been taken into consideration such as the 3 year or 5 year plan of the company so when the project gets up and running, it can be scrapped, delayed or act against a corporate need to go in a different direction. A project manager with the help of stakeholders should be able to define this for the scope document.</a:t>
            </a:r>
          </a:p>
          <a:p>
            <a:pPr marL="622300" lvl="1" indent="-200025">
              <a:buClr>
                <a:srgbClr val="C00000"/>
              </a:buClr>
              <a:buFont typeface="Arial" panose="020B0604020202020204" pitchFamily="34" charset="0"/>
              <a:buChar char="•"/>
            </a:pPr>
            <a:r>
              <a:rPr lang="en-US" sz="1530" b="1" dirty="0"/>
              <a:t>H</a:t>
            </a:r>
            <a:r>
              <a:rPr lang="en-US" sz="1530" b="1" dirty="0" smtClean="0"/>
              <a:t>ow </a:t>
            </a:r>
            <a:r>
              <a:rPr lang="en-US" sz="1530" b="1" dirty="0"/>
              <a:t>clear are the objectives </a:t>
            </a:r>
            <a:r>
              <a:rPr lang="en-US" sz="1530" dirty="0" smtClean="0"/>
              <a:t>– Objectives from companies can be vague, we need to make more profit, but defined enough to state how, when, where and by what time. When objectives are not clear, the drive and purpose of the Project Manager can be dampened with indecision. Company objectives should have a good degree of clarity and the scope objectives should be clearly defined in the initial meetings with the more senior managers or the stakeholders to align the project objectives with those of the company so that clarity can ensure success.</a:t>
            </a:r>
            <a:endParaRPr lang="en-US" sz="1530" dirty="0"/>
          </a:p>
        </p:txBody>
      </p:sp>
      <p:sp>
        <p:nvSpPr>
          <p:cNvPr id="14" name="Title 2"/>
          <p:cNvSpPr>
            <a:spLocks noGrp="1"/>
          </p:cNvSpPr>
          <p:nvPr>
            <p:ph type="title"/>
          </p:nvPr>
        </p:nvSpPr>
        <p:spPr>
          <a:xfrm>
            <a:off x="70266" y="72008"/>
            <a:ext cx="8859452" cy="548680"/>
          </a:xfrm>
        </p:spPr>
        <p:txBody>
          <a:bodyPr>
            <a:noAutofit/>
          </a:bodyPr>
          <a:lstStyle/>
          <a:p>
            <a:r>
              <a:rPr lang="en-US" sz="2400" dirty="0" smtClean="0"/>
              <a:t>P3.2 - </a:t>
            </a:r>
            <a:r>
              <a:rPr lang="en-US" sz="2400" dirty="0"/>
              <a:t>Factors that </a:t>
            </a:r>
            <a:r>
              <a:rPr lang="en-US" sz="2400" dirty="0" smtClean="0"/>
              <a:t>Influence </a:t>
            </a:r>
            <a:r>
              <a:rPr lang="en-US" sz="2400" dirty="0"/>
              <a:t>a </a:t>
            </a:r>
            <a:r>
              <a:rPr lang="en-US" sz="2400" dirty="0" smtClean="0"/>
              <a:t>Project </a:t>
            </a:r>
            <a:r>
              <a:rPr lang="en-US" sz="2400" dirty="0"/>
              <a:t>and which need </a:t>
            </a:r>
            <a:r>
              <a:rPr lang="en-US" sz="2400" dirty="0" smtClean="0"/>
              <a:t>Monitoring</a:t>
            </a:r>
            <a:endParaRPr lang="en-US" sz="2400" dirty="0"/>
          </a:p>
        </p:txBody>
      </p:sp>
    </p:spTree>
    <p:extLst>
      <p:ext uri="{BB962C8B-B14F-4D97-AF65-F5344CB8AC3E}">
        <p14:creationId xmlns:p14="http://schemas.microsoft.com/office/powerpoint/2010/main" val="356482610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760038"/>
          </a:xfrm>
          <a:prstGeom prst="rect">
            <a:avLst/>
          </a:prstGeom>
        </p:spPr>
        <p:txBody>
          <a:bodyPr wrap="square">
            <a:spAutoFit/>
          </a:bodyPr>
          <a:lstStyle/>
          <a:p>
            <a:pPr marL="200025" indent="-200025">
              <a:buClr>
                <a:srgbClr val="C00000"/>
              </a:buClr>
              <a:buFont typeface="Arial" panose="020B0604020202020204" pitchFamily="34" charset="0"/>
              <a:buChar char="•"/>
            </a:pPr>
            <a:r>
              <a:rPr lang="en-US" sz="1270" b="1" dirty="0" smtClean="0"/>
              <a:t>Resource</a:t>
            </a:r>
            <a:r>
              <a:rPr lang="en-US" sz="1270" dirty="0" smtClean="0"/>
              <a:t> – Set within the resources plan document at the beginning of the project in order to define the breadth of the project scope. But things can change, and the longer the project goes on for, the more likely resources cannot be managed as well.</a:t>
            </a:r>
          </a:p>
          <a:p>
            <a:pPr marL="450850" lvl="1" indent="-200025">
              <a:buClr>
                <a:srgbClr val="C00000"/>
              </a:buClr>
              <a:buFont typeface="Arial" panose="020B0604020202020204" pitchFamily="34" charset="0"/>
              <a:buChar char="•"/>
            </a:pPr>
            <a:r>
              <a:rPr lang="en-US" sz="1270" b="1" dirty="0"/>
              <a:t>C</a:t>
            </a:r>
            <a:r>
              <a:rPr lang="en-US" sz="1270" b="1" dirty="0" smtClean="0"/>
              <a:t>onstraints </a:t>
            </a:r>
            <a:r>
              <a:rPr lang="en-US" sz="1270" b="1" dirty="0"/>
              <a:t>on budget </a:t>
            </a:r>
            <a:r>
              <a:rPr lang="en-US" sz="1270" dirty="0" smtClean="0"/>
              <a:t>– Resources can become more expensive over time and the allocated and negotiated materials and tools needed for the project can put a bigger strain on the budget as time goes by. For example, building a house, prices are set for now and contingencies are set into the schedule but a house can take a year to make and in that time prices can change, shortages of materials can occur, budgets can change and restrict the use of pre-chosen materials.</a:t>
            </a:r>
          </a:p>
          <a:p>
            <a:pPr marL="450850" lvl="1" indent="-200025">
              <a:buClr>
                <a:srgbClr val="C00000"/>
              </a:buClr>
              <a:buFont typeface="Arial" panose="020B0604020202020204" pitchFamily="34" charset="0"/>
              <a:buChar char="•"/>
            </a:pPr>
            <a:r>
              <a:rPr lang="en-US" sz="1270" b="1" dirty="0"/>
              <a:t>Human resources </a:t>
            </a:r>
            <a:r>
              <a:rPr lang="en-US" sz="1270" dirty="0" smtClean="0"/>
              <a:t>– Staff change with time, some get better at the jobs and so the project gets better, faster more streamlined, and some staff leave. The staffing resource is an ever changing process, issues with conflicts can upset the balance, departures, illnesses etc. and the use of these as a dependable resource can limit a project completion. For example, meeting rely on staff attendance, without the key staff the meeting can be pointless, causing a delay.</a:t>
            </a:r>
            <a:endParaRPr lang="en-US" sz="1270" dirty="0"/>
          </a:p>
          <a:p>
            <a:pPr marL="200025" indent="-200025">
              <a:buClr>
                <a:srgbClr val="C00000"/>
              </a:buClr>
              <a:buFont typeface="Arial" panose="020B0604020202020204" pitchFamily="34" charset="0"/>
              <a:buChar char="•"/>
            </a:pPr>
            <a:r>
              <a:rPr lang="en-GB" sz="1270" b="1" dirty="0" smtClean="0"/>
              <a:t>Procedures </a:t>
            </a:r>
            <a:r>
              <a:rPr lang="en-GB" sz="1270" b="1" dirty="0"/>
              <a:t>and </a:t>
            </a:r>
            <a:r>
              <a:rPr lang="en-GB" sz="1270" b="1" dirty="0" smtClean="0"/>
              <a:t>policies</a:t>
            </a:r>
            <a:r>
              <a:rPr lang="en-US" sz="1270" b="1" dirty="0"/>
              <a:t> </a:t>
            </a:r>
            <a:r>
              <a:rPr lang="en-US" sz="1270" dirty="0" smtClean="0"/>
              <a:t>– Project managers should be aware of all the necessary procedures and policies within a company for a project to take place and this should be run through with the stakeholders like managers and SMT using the scope document but sometimes these change or are enforced more rigorously, delaying a project or forcing an alternative solution which may not be as cost effective or hindering the project quality. For example, school child protection can hinder an IT project upgrade of the management system forcing a different approach to the installation than anticipated.</a:t>
            </a:r>
            <a:endParaRPr lang="en-GB" sz="1270" dirty="0" smtClean="0"/>
          </a:p>
          <a:p>
            <a:pPr marL="450850" lvl="1" indent="-200025">
              <a:buClr>
                <a:srgbClr val="C00000"/>
              </a:buClr>
              <a:buFont typeface="Arial" panose="020B0604020202020204" pitchFamily="34" charset="0"/>
              <a:buChar char="•"/>
            </a:pPr>
            <a:r>
              <a:rPr lang="en-GB" sz="1270" b="1" dirty="0"/>
              <a:t>C</a:t>
            </a:r>
            <a:r>
              <a:rPr lang="en-GB" sz="1270" b="1" dirty="0" smtClean="0"/>
              <a:t>orporate </a:t>
            </a:r>
            <a:r>
              <a:rPr lang="en-GB" sz="1270" b="1" dirty="0"/>
              <a:t>social </a:t>
            </a:r>
            <a:r>
              <a:rPr lang="en-GB" sz="1270" b="1" dirty="0" smtClean="0"/>
              <a:t>responsibility</a:t>
            </a:r>
            <a:r>
              <a:rPr lang="en-US" sz="1270" b="1" dirty="0"/>
              <a:t> </a:t>
            </a:r>
            <a:r>
              <a:rPr lang="en-US" sz="1270" dirty="0" smtClean="0"/>
              <a:t>– When the scope document is presented the corporate strategy should be defined and taken into consideration but as a project progresses, months, a corporate social responsibility can change due to internal pressures. This can be environmental, staffing, working conditions or community related. For instance, emission percentages change with new agreements, this can influence the success of a smelting conversion plant for the better or worse in terms of funding, subsidies and finances.</a:t>
            </a:r>
          </a:p>
          <a:p>
            <a:pPr marL="0" lvl="1">
              <a:buClr>
                <a:srgbClr val="C00000"/>
              </a:buClr>
            </a:pPr>
            <a:r>
              <a:rPr lang="en-US" sz="1270" b="1" dirty="0" smtClean="0">
                <a:solidFill>
                  <a:srgbClr val="FF0000"/>
                </a:solidFill>
              </a:rPr>
              <a:t>P3.2 – </a:t>
            </a:r>
            <a:r>
              <a:rPr lang="en-US" sz="1270" b="1" dirty="0">
                <a:solidFill>
                  <a:srgbClr val="FF0000"/>
                </a:solidFill>
              </a:rPr>
              <a:t>Task </a:t>
            </a:r>
            <a:r>
              <a:rPr lang="en-US" sz="1270" b="1" dirty="0" smtClean="0">
                <a:solidFill>
                  <a:srgbClr val="FF0000"/>
                </a:solidFill>
              </a:rPr>
              <a:t>10 </a:t>
            </a:r>
            <a:r>
              <a:rPr lang="en-US" sz="1270" b="1" dirty="0">
                <a:solidFill>
                  <a:srgbClr val="FF0000"/>
                </a:solidFill>
              </a:rPr>
              <a:t>– </a:t>
            </a:r>
            <a:r>
              <a:rPr lang="en-US" sz="1270" dirty="0">
                <a:solidFill>
                  <a:srgbClr val="FF0000"/>
                </a:solidFill>
              </a:rPr>
              <a:t>Explain </a:t>
            </a:r>
            <a:r>
              <a:rPr lang="en-US" sz="1270" dirty="0" smtClean="0">
                <a:solidFill>
                  <a:srgbClr val="FF0000"/>
                </a:solidFill>
              </a:rPr>
              <a:t>with examples how internal factors within a company can influence a project and how these influences can and need to be monitored as the project progresses</a:t>
            </a:r>
            <a:r>
              <a:rPr lang="en-US" sz="1270" dirty="0" smtClean="0">
                <a:solidFill>
                  <a:srgbClr val="FF0000"/>
                </a:solidFill>
              </a:rPr>
              <a:t>.</a:t>
            </a:r>
          </a:p>
          <a:p>
            <a:pPr marL="0" lvl="1">
              <a:buClr>
                <a:srgbClr val="C00000"/>
              </a:buClr>
            </a:pPr>
            <a:r>
              <a:rPr lang="en-US" sz="1270" b="1" dirty="0" smtClean="0">
                <a:solidFill>
                  <a:srgbClr val="FF0000"/>
                </a:solidFill>
                <a:latin typeface="Arial" panose="020B0604020202020204" pitchFamily="34" charset="0"/>
                <a:cs typeface="Arial" panose="020B0604020202020204" pitchFamily="34" charset="0"/>
              </a:rPr>
              <a:t>M1.5 – Task 11 </a:t>
            </a:r>
            <a:r>
              <a:rPr lang="en-US" sz="1270" dirty="0" smtClean="0">
                <a:solidFill>
                  <a:srgbClr val="FF0000"/>
                </a:solidFill>
                <a:latin typeface="Arial" panose="020B0604020202020204" pitchFamily="34" charset="0"/>
                <a:cs typeface="Arial" panose="020B0604020202020204" pitchFamily="34" charset="0"/>
              </a:rPr>
              <a:t>- Analyse </a:t>
            </a:r>
            <a:r>
              <a:rPr lang="en-US" sz="1270" dirty="0">
                <a:solidFill>
                  <a:srgbClr val="FF0000"/>
                </a:solidFill>
                <a:latin typeface="Arial" panose="020B0604020202020204" pitchFamily="34" charset="0"/>
                <a:cs typeface="Arial" panose="020B0604020202020204" pitchFamily="34" charset="0"/>
              </a:rPr>
              <a:t>the </a:t>
            </a:r>
            <a:r>
              <a:rPr lang="en-US" sz="1270" dirty="0" smtClean="0">
                <a:solidFill>
                  <a:srgbClr val="FF0000"/>
                </a:solidFill>
                <a:latin typeface="Arial" panose="020B0604020202020204" pitchFamily="34" charset="0"/>
                <a:cs typeface="Arial" panose="020B0604020202020204" pitchFamily="34" charset="0"/>
              </a:rPr>
              <a:t>Internal factors </a:t>
            </a:r>
            <a:r>
              <a:rPr lang="en-US" sz="1270" dirty="0">
                <a:solidFill>
                  <a:srgbClr val="FF0000"/>
                </a:solidFill>
                <a:latin typeface="Arial" panose="020B0604020202020204" pitchFamily="34" charset="0"/>
                <a:cs typeface="Arial" panose="020B0604020202020204" pitchFamily="34" charset="0"/>
              </a:rPr>
              <a:t>that </a:t>
            </a:r>
            <a:r>
              <a:rPr lang="en-US" sz="1270" dirty="0" smtClean="0">
                <a:solidFill>
                  <a:srgbClr val="FF0000"/>
                </a:solidFill>
                <a:latin typeface="Arial" panose="020B0604020202020204" pitchFamily="34" charset="0"/>
                <a:cs typeface="Arial" panose="020B0604020202020204" pitchFamily="34" charset="0"/>
              </a:rPr>
              <a:t>present </a:t>
            </a:r>
            <a:r>
              <a:rPr lang="en-US" sz="1270" dirty="0">
                <a:solidFill>
                  <a:srgbClr val="FF0000"/>
                </a:solidFill>
                <a:latin typeface="Arial" panose="020B0604020202020204" pitchFamily="34" charset="0"/>
                <a:cs typeface="Arial" panose="020B0604020202020204" pitchFamily="34" charset="0"/>
              </a:rPr>
              <a:t>a risk </a:t>
            </a:r>
            <a:r>
              <a:rPr lang="en-US" sz="1270" dirty="0" smtClean="0">
                <a:solidFill>
                  <a:srgbClr val="FF0000"/>
                </a:solidFill>
                <a:latin typeface="Arial" panose="020B0604020202020204" pitchFamily="34" charset="0"/>
                <a:cs typeface="Arial" panose="020B0604020202020204" pitchFamily="34" charset="0"/>
              </a:rPr>
              <a:t>to </a:t>
            </a:r>
            <a:r>
              <a:rPr lang="en-US" sz="1270" dirty="0">
                <a:solidFill>
                  <a:srgbClr val="FF0000"/>
                </a:solidFill>
                <a:latin typeface="Arial" panose="020B0604020202020204" pitchFamily="34" charset="0"/>
                <a:cs typeface="Arial" panose="020B0604020202020204" pitchFamily="34" charset="0"/>
              </a:rPr>
              <a:t>a specific project and explain the potential </a:t>
            </a:r>
            <a:r>
              <a:rPr lang="en-US" sz="1270" dirty="0" smtClean="0">
                <a:solidFill>
                  <a:srgbClr val="FF0000"/>
                </a:solidFill>
                <a:latin typeface="Arial" panose="020B0604020202020204" pitchFamily="34" charset="0"/>
                <a:cs typeface="Arial" panose="020B0604020202020204" pitchFamily="34" charset="0"/>
              </a:rPr>
              <a:t>impacts </a:t>
            </a:r>
            <a:r>
              <a:rPr lang="en-US" sz="1270" dirty="0">
                <a:solidFill>
                  <a:srgbClr val="FF0000"/>
                </a:solidFill>
                <a:latin typeface="Arial" panose="020B0604020202020204" pitchFamily="34" charset="0"/>
                <a:cs typeface="Arial" panose="020B0604020202020204" pitchFamily="34" charset="0"/>
              </a:rPr>
              <a:t>on the project </a:t>
            </a:r>
          </a:p>
          <a:p>
            <a:pPr marL="0" lvl="1">
              <a:buClr>
                <a:srgbClr val="C00000"/>
              </a:buClr>
            </a:pPr>
            <a:endParaRPr lang="en-GB" sz="1270" dirty="0"/>
          </a:p>
        </p:txBody>
      </p:sp>
      <p:sp>
        <p:nvSpPr>
          <p:cNvPr id="14" name="Title 2"/>
          <p:cNvSpPr>
            <a:spLocks noGrp="1"/>
          </p:cNvSpPr>
          <p:nvPr>
            <p:ph type="title"/>
          </p:nvPr>
        </p:nvSpPr>
        <p:spPr>
          <a:xfrm>
            <a:off x="70266" y="72008"/>
            <a:ext cx="8859452" cy="548680"/>
          </a:xfrm>
        </p:spPr>
        <p:txBody>
          <a:bodyPr>
            <a:noAutofit/>
          </a:bodyPr>
          <a:lstStyle/>
          <a:p>
            <a:r>
              <a:rPr lang="en-US" sz="2200" dirty="0" smtClean="0"/>
              <a:t>P3.2 - </a:t>
            </a:r>
            <a:r>
              <a:rPr lang="en-US" sz="2200" dirty="0"/>
              <a:t>Factors that </a:t>
            </a:r>
            <a:r>
              <a:rPr lang="en-US" sz="2200" dirty="0" smtClean="0"/>
              <a:t>present a Risk to a </a:t>
            </a:r>
            <a:r>
              <a:rPr lang="en-US" sz="2200" dirty="0" smtClean="0"/>
              <a:t>Project </a:t>
            </a:r>
            <a:r>
              <a:rPr lang="en-US" sz="2200" dirty="0"/>
              <a:t>and which need </a:t>
            </a:r>
            <a:r>
              <a:rPr lang="en-US" sz="2200" dirty="0" smtClean="0"/>
              <a:t>Monitoring</a:t>
            </a:r>
            <a:endParaRPr lang="en-US" sz="2200" dirty="0"/>
          </a:p>
        </p:txBody>
      </p:sp>
    </p:spTree>
    <p:extLst>
      <p:ext uri="{BB962C8B-B14F-4D97-AF65-F5344CB8AC3E}">
        <p14:creationId xmlns:p14="http://schemas.microsoft.com/office/powerpoint/2010/main" val="231485853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684836" cy="5863144"/>
          </a:xfrm>
          <a:prstGeom prst="rect">
            <a:avLst/>
          </a:prstGeom>
        </p:spPr>
        <p:txBody>
          <a:bodyPr wrap="square">
            <a:spAutoFit/>
          </a:bodyPr>
          <a:lstStyle/>
          <a:p>
            <a:pPr marL="285750" indent="-285750">
              <a:buClr>
                <a:srgbClr val="B21212"/>
              </a:buClr>
              <a:buFont typeface="Wingdings 3" panose="05040102010807070707" pitchFamily="18" charset="2"/>
              <a:buChar char=""/>
            </a:pPr>
            <a:r>
              <a:rPr lang="en-GB" sz="1470" b="1" dirty="0" smtClean="0">
                <a:solidFill>
                  <a:srgbClr val="FF0000"/>
                </a:solidFill>
              </a:rPr>
              <a:t>External</a:t>
            </a:r>
            <a:r>
              <a:rPr lang="en-US" sz="1470" dirty="0" smtClean="0"/>
              <a:t> – Factors beyond the control of the company can influence how a project is managed, before and during the process. These cannot be managed as easily as internal issues so a Project Manager needs to work around them more than through them. These include:</a:t>
            </a:r>
            <a:endParaRPr lang="en-GB" sz="1470" dirty="0"/>
          </a:p>
          <a:p>
            <a:pPr marL="450850" indent="-200025">
              <a:buClr>
                <a:srgbClr val="C00000"/>
              </a:buClr>
              <a:buFont typeface="Arial" panose="020B0604020202020204" pitchFamily="34" charset="0"/>
              <a:buChar char="•"/>
            </a:pPr>
            <a:r>
              <a:rPr lang="en-US" sz="1470" b="1" dirty="0" smtClean="0"/>
              <a:t>Suppliers/contractors</a:t>
            </a:r>
            <a:r>
              <a:rPr lang="en-US" sz="1470" dirty="0" smtClean="0"/>
              <a:t> – Every company needs these to get their raw materials in and their goods out but they cannot always be relied upon to keep their word or contract. Some quit, some close, some charge more etc., they are a business on to their own and subject to their own managerial decisions. </a:t>
            </a:r>
          </a:p>
          <a:p>
            <a:pPr marL="719138" lvl="1" indent="-200025">
              <a:buClr>
                <a:srgbClr val="C00000"/>
              </a:buClr>
              <a:buFont typeface="Arial" panose="020B0604020202020204" pitchFamily="34" charset="0"/>
              <a:buChar char="•"/>
            </a:pPr>
            <a:r>
              <a:rPr lang="en-US" sz="1470" b="1" dirty="0" smtClean="0"/>
              <a:t>A</a:t>
            </a:r>
            <a:r>
              <a:rPr lang="en-US" sz="1470" b="1" dirty="0"/>
              <a:t>vailability</a:t>
            </a:r>
            <a:r>
              <a:rPr lang="en-US" sz="1470" dirty="0"/>
              <a:t> </a:t>
            </a:r>
            <a:r>
              <a:rPr lang="en-US" sz="1470" dirty="0" smtClean="0"/>
              <a:t>– Just because the supplier has said that they can get the goods for the project, 1 month, 3 months or further those goods may no longer be available, other jobs come up, higher priorities. If the goods are not available, a good project manager will have an alternative but this may take time, breach contracts or add costs to the project.</a:t>
            </a:r>
          </a:p>
          <a:p>
            <a:pPr marL="719138" lvl="1" indent="-200025">
              <a:buClr>
                <a:srgbClr val="C00000"/>
              </a:buClr>
              <a:buFont typeface="Arial" panose="020B0604020202020204" pitchFamily="34" charset="0"/>
              <a:buChar char="•"/>
            </a:pPr>
            <a:r>
              <a:rPr lang="en-US" sz="1470" b="1" dirty="0" smtClean="0"/>
              <a:t>Specialisms</a:t>
            </a:r>
            <a:r>
              <a:rPr lang="en-US" sz="1470" dirty="0"/>
              <a:t> -  </a:t>
            </a:r>
            <a:r>
              <a:rPr lang="en-US" sz="1470" dirty="0" smtClean="0"/>
              <a:t>Some companies sell specialist goods or services that may either no longer be suited to the project or be out of range in terms of price, or delivery times. The longer a project goes on, the more likely this will happen. Again a Project Manager may factor this in but costs may spiral. For example, if a project requires specific windows for a building and that specialist company has increased the price or those specific windows will have a delay in being produced, this will affect deadlines and push milestones. These can be factored in to a degree but not every specialist materials or product can be predicted</a:t>
            </a:r>
            <a:r>
              <a:rPr lang="en-US" sz="1470" dirty="0" smtClean="0"/>
              <a:t>.</a:t>
            </a:r>
            <a:endParaRPr lang="en-US" sz="1470" dirty="0"/>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pic>
        <p:nvPicPr>
          <p:cNvPr id="4" name="Picture 2" descr="Image result for project management sources of fun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079401"/>
            <a:ext cx="1898179" cy="1846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roject management inflation"/>
          <p:cNvPicPr>
            <a:picLocks noChangeAspect="1" noChangeArrowheads="1"/>
          </p:cNvPicPr>
          <p:nvPr/>
        </p:nvPicPr>
        <p:blipFill rotWithShape="1">
          <a:blip r:embed="rId4">
            <a:extLst>
              <a:ext uri="{28A0092B-C50C-407E-A947-70E740481C1C}">
                <a14:useLocalDpi xmlns:a14="http://schemas.microsoft.com/office/drawing/2010/main" val="0"/>
              </a:ext>
            </a:extLst>
          </a:blip>
          <a:srcRect l="6393" t="1139" r="3424" b="9771"/>
          <a:stretch/>
        </p:blipFill>
        <p:spPr bwMode="auto">
          <a:xfrm>
            <a:off x="6948263" y="3140968"/>
            <a:ext cx="1898179" cy="14135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project management exchange rat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8185" b="8719"/>
          <a:stretch/>
        </p:blipFill>
        <p:spPr bwMode="auto">
          <a:xfrm>
            <a:off x="6948262" y="4783663"/>
            <a:ext cx="1898179" cy="18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1340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684838" cy="5632311"/>
          </a:xfrm>
          <a:prstGeom prst="rect">
            <a:avLst/>
          </a:prstGeom>
        </p:spPr>
        <p:txBody>
          <a:bodyPr wrap="square">
            <a:spAutoFit/>
          </a:bodyPr>
          <a:lstStyle/>
          <a:p>
            <a:pPr marL="200025" indent="-200025">
              <a:buClr>
                <a:srgbClr val="C00000"/>
              </a:buClr>
              <a:buFont typeface="Arial" panose="020B0604020202020204" pitchFamily="34" charset="0"/>
              <a:buChar char="•"/>
            </a:pPr>
            <a:r>
              <a:rPr lang="en-US" sz="1500" b="1" dirty="0" smtClean="0"/>
              <a:t>Finance</a:t>
            </a:r>
            <a:r>
              <a:rPr lang="en-US" sz="1500" dirty="0" smtClean="0"/>
              <a:t> – Money is always a big influencing factor in funding a project, and a lot of large projects rely on external funding to subsidise them. Control over these external budgets is not their job but can be monitored so predictive measures can be in place to compensate.</a:t>
            </a:r>
          </a:p>
          <a:p>
            <a:pPr marL="450850" lvl="1" indent="-268288">
              <a:buClr>
                <a:srgbClr val="C00000"/>
              </a:buClr>
              <a:buFont typeface="Arial" panose="020B0604020202020204" pitchFamily="34" charset="0"/>
              <a:buChar char="•"/>
            </a:pPr>
            <a:r>
              <a:rPr lang="en-US" sz="1500" b="1" dirty="0" smtClean="0"/>
              <a:t>Sources </a:t>
            </a:r>
            <a:r>
              <a:rPr lang="en-US" sz="1500" b="1" dirty="0"/>
              <a:t>of funding </a:t>
            </a:r>
            <a:r>
              <a:rPr lang="en-US" sz="1500" dirty="0" smtClean="0"/>
              <a:t>– Where the money comes from depends on the type of company. If this is shareholder funds then shareholders may not be keen to sell in the current market, government funding comes with conditions that need to be met and private funding including the owners money may be restricted or even withdrawn in circumstances. Preparing for this is a matter of constant vigilance and backup planning.</a:t>
            </a:r>
          </a:p>
          <a:p>
            <a:pPr marL="450850" lvl="1" indent="-268288">
              <a:buClr>
                <a:srgbClr val="C00000"/>
              </a:buClr>
              <a:buFont typeface="Arial" panose="020B0604020202020204" pitchFamily="34" charset="0"/>
              <a:buChar char="•"/>
            </a:pPr>
            <a:r>
              <a:rPr lang="en-US" sz="1500" b="1" dirty="0" smtClean="0"/>
              <a:t>Inflation</a:t>
            </a:r>
            <a:r>
              <a:rPr lang="en-US" sz="1500" dirty="0"/>
              <a:t> </a:t>
            </a:r>
            <a:r>
              <a:rPr lang="en-US" sz="1500" dirty="0" smtClean="0"/>
              <a:t>– This can be seen and predicted but cannot be controlled. Inflation pushes up the price of goods, suppliers for the project, and can even push up the staffing budget but can be seen and planned for. Contingencies can be put in place. If it is inflated goods prices from suppliers this can have a different influence of the management of the project. The longer the project goes on, the more likely this will have an impact. Monitoring the rates and news will give a company advance warning to prepare. </a:t>
            </a:r>
          </a:p>
          <a:p>
            <a:pPr marL="450850" lvl="1" indent="-268288">
              <a:buClr>
                <a:srgbClr val="C00000"/>
              </a:buClr>
              <a:buFont typeface="Arial" panose="020B0604020202020204" pitchFamily="34" charset="0"/>
              <a:buChar char="•"/>
            </a:pPr>
            <a:r>
              <a:rPr lang="en-US" sz="1500" b="1" dirty="0" smtClean="0"/>
              <a:t>Exchange </a:t>
            </a:r>
            <a:r>
              <a:rPr lang="en-US" sz="1500" b="1" dirty="0"/>
              <a:t>rates </a:t>
            </a:r>
            <a:r>
              <a:rPr lang="en-US" sz="1500" dirty="0" smtClean="0"/>
              <a:t>– Like inflation but exchange rates are less predictable and happen more often. The rise and fall of the pound against foreign currencies can impact a project if the materials are being purchased from outside the country but it can also have an impact on the pricing of the suppliers products if the goods were made abroad or used foreign building materials. </a:t>
            </a:r>
            <a:endParaRPr lang="en-US" sz="1500" dirty="0"/>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pic>
        <p:nvPicPr>
          <p:cNvPr id="2050" name="Picture 2" descr="Image result for project management sources of fun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079401"/>
            <a:ext cx="1898179" cy="1846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roject management inflation"/>
          <p:cNvPicPr>
            <a:picLocks noChangeAspect="1" noChangeArrowheads="1"/>
          </p:cNvPicPr>
          <p:nvPr/>
        </p:nvPicPr>
        <p:blipFill rotWithShape="1">
          <a:blip r:embed="rId4">
            <a:extLst>
              <a:ext uri="{28A0092B-C50C-407E-A947-70E740481C1C}">
                <a14:useLocalDpi xmlns:a14="http://schemas.microsoft.com/office/drawing/2010/main" val="0"/>
              </a:ext>
            </a:extLst>
          </a:blip>
          <a:srcRect l="6393" t="1139" r="3424" b="9771"/>
          <a:stretch/>
        </p:blipFill>
        <p:spPr bwMode="auto">
          <a:xfrm>
            <a:off x="6948263" y="3140968"/>
            <a:ext cx="1898179" cy="14135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oject management exchange rat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8185" b="8719"/>
          <a:stretch/>
        </p:blipFill>
        <p:spPr bwMode="auto">
          <a:xfrm>
            <a:off x="6948262" y="4783663"/>
            <a:ext cx="1898179" cy="18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7610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7260902" cy="5701561"/>
          </a:xfrm>
          <a:prstGeom prst="rect">
            <a:avLst/>
          </a:prstGeom>
        </p:spPr>
        <p:txBody>
          <a:bodyPr wrap="square">
            <a:spAutoFit/>
          </a:bodyPr>
          <a:lstStyle/>
          <a:p>
            <a:pPr marL="200025" indent="-200025">
              <a:buClr>
                <a:srgbClr val="C00000"/>
              </a:buClr>
              <a:buFont typeface="Arial" panose="020B0604020202020204" pitchFamily="34" charset="0"/>
              <a:buChar char="•"/>
            </a:pPr>
            <a:r>
              <a:rPr lang="en-US" sz="1350" b="1" dirty="0" smtClean="0"/>
              <a:t>Laws </a:t>
            </a:r>
            <a:r>
              <a:rPr lang="en-US" sz="1350" b="1" dirty="0"/>
              <a:t>and </a:t>
            </a:r>
            <a:r>
              <a:rPr lang="en-US" sz="1350" b="1" dirty="0" smtClean="0"/>
              <a:t>regulations </a:t>
            </a:r>
            <a:r>
              <a:rPr lang="en-US" sz="1350" dirty="0" smtClean="0"/>
              <a:t>– The Project Manager will be aware </a:t>
            </a:r>
            <a:r>
              <a:rPr lang="en-US" sz="1350" dirty="0" smtClean="0"/>
              <a:t>of the basic needed legal regulations at the beginning of the project but Laws change and events that are subject to law can have an impact on the progress of a project. All it takes in one incident:</a:t>
            </a:r>
            <a:endParaRPr lang="en-US" sz="1350" dirty="0" smtClean="0"/>
          </a:p>
          <a:p>
            <a:pPr marL="450850" lvl="1" indent="-268288">
              <a:buClr>
                <a:srgbClr val="C00000"/>
              </a:buClr>
              <a:buFont typeface="Arial" panose="020B0604020202020204" pitchFamily="34" charset="0"/>
              <a:buChar char="•"/>
            </a:pPr>
            <a:r>
              <a:rPr lang="en-US" sz="1350" b="1" dirty="0"/>
              <a:t>P</a:t>
            </a:r>
            <a:r>
              <a:rPr lang="en-US" sz="1350" b="1" dirty="0" smtClean="0"/>
              <a:t>lanning </a:t>
            </a:r>
            <a:r>
              <a:rPr lang="en-US" sz="1350" b="1" dirty="0"/>
              <a:t>permission </a:t>
            </a:r>
            <a:r>
              <a:rPr lang="en-US" sz="1350" dirty="0" smtClean="0"/>
              <a:t>– Companies need these to build buildings, the council grants them based on conditions and plans, companies are restricted to these plans, no matter how much it might benefit them to go beyond. Failure to stick to the agreed plan can cause a restart of the project. Councils inspect the building to see that it conforms to agreed standards. Decisions made </a:t>
            </a:r>
            <a:r>
              <a:rPr lang="en-US" sz="1350" dirty="0"/>
              <a:t>by the Project </a:t>
            </a:r>
            <a:r>
              <a:rPr lang="en-US" sz="1350" dirty="0" smtClean="0"/>
              <a:t>Manager that are against the drawn agreed plans risk the project.</a:t>
            </a:r>
            <a:endParaRPr lang="en-US" sz="1350" dirty="0" smtClean="0"/>
          </a:p>
          <a:p>
            <a:pPr marL="450850" lvl="1" indent="-268288">
              <a:buClr>
                <a:srgbClr val="C00000"/>
              </a:buClr>
              <a:buFont typeface="Arial" panose="020B0604020202020204" pitchFamily="34" charset="0"/>
              <a:buChar char="•"/>
            </a:pPr>
            <a:r>
              <a:rPr lang="en-US" sz="1350" b="1" dirty="0"/>
              <a:t>Employment law </a:t>
            </a:r>
            <a:r>
              <a:rPr lang="en-US" sz="1350" dirty="0" smtClean="0"/>
              <a:t>– </a:t>
            </a:r>
            <a:r>
              <a:rPr lang="en-US" sz="1350" dirty="0" smtClean="0"/>
              <a:t>Who to hire, how to hire, who you did not hire, this can have an impact on the workers you have on a Project. Current staffing is less of an issue as long as there has not been bias in the job selection but outside contractors and workers are subject to conditions such as equal opportunities. Hiring someone not as capable can cause delays, there may be more need for training and internal conflict but failure to do so, to hire based on equal opportunities, may slow down or hinder the quality success of a project.</a:t>
            </a:r>
            <a:endParaRPr lang="en-US" sz="1350" dirty="0" smtClean="0"/>
          </a:p>
          <a:p>
            <a:pPr marL="450850" lvl="1" indent="-268288">
              <a:buClr>
                <a:srgbClr val="C00000"/>
              </a:buClr>
              <a:buFont typeface="Arial" panose="020B0604020202020204" pitchFamily="34" charset="0"/>
              <a:buChar char="•"/>
            </a:pPr>
            <a:r>
              <a:rPr lang="en-US" sz="1350" b="1" dirty="0" smtClean="0"/>
              <a:t>Health </a:t>
            </a:r>
            <a:r>
              <a:rPr lang="en-US" sz="1350" b="1" dirty="0"/>
              <a:t>and Safety at Work Act </a:t>
            </a:r>
            <a:r>
              <a:rPr lang="en-US" sz="1350" dirty="0" smtClean="0"/>
              <a:t>– All it takes is for one injury for a Project to stop and new measures put in place to protect the staff. The Health and Safety at Work Act is a broad stroke when it comes to staff welfare measures have to be put in place for all staff to safeguard their safety at all times from Hard hats to High Visibility gear on building sites to length of breaks and noise and air conditions. Failing to abide by these can lead to prosecution and site closure, inspections and fines, adding to the time, cost and progress of the chosen project.</a:t>
            </a:r>
            <a:endParaRPr lang="en-US" sz="1350" dirty="0" smtClean="0"/>
          </a:p>
          <a:p>
            <a:pPr marL="0" lvl="1">
              <a:buClr>
                <a:srgbClr val="C00000"/>
              </a:buClr>
            </a:pPr>
            <a:r>
              <a:rPr lang="en-US" sz="1350" b="1" dirty="0">
                <a:solidFill>
                  <a:srgbClr val="FF0000"/>
                </a:solidFill>
              </a:rPr>
              <a:t>P3.2 – Task </a:t>
            </a:r>
            <a:r>
              <a:rPr lang="en-US" sz="1350" b="1" dirty="0" smtClean="0">
                <a:solidFill>
                  <a:srgbClr val="FF0000"/>
                </a:solidFill>
              </a:rPr>
              <a:t>12 </a:t>
            </a:r>
            <a:r>
              <a:rPr lang="en-US" sz="1350" b="1" dirty="0">
                <a:solidFill>
                  <a:srgbClr val="FF0000"/>
                </a:solidFill>
              </a:rPr>
              <a:t>– </a:t>
            </a:r>
            <a:r>
              <a:rPr lang="en-US" sz="1350" dirty="0">
                <a:solidFill>
                  <a:srgbClr val="FF0000"/>
                </a:solidFill>
              </a:rPr>
              <a:t>Explain with examples how </a:t>
            </a:r>
            <a:r>
              <a:rPr lang="en-US" sz="1350" dirty="0" smtClean="0">
                <a:solidFill>
                  <a:srgbClr val="FF0000"/>
                </a:solidFill>
              </a:rPr>
              <a:t>external </a:t>
            </a:r>
            <a:r>
              <a:rPr lang="en-US" sz="1350" dirty="0">
                <a:solidFill>
                  <a:srgbClr val="FF0000"/>
                </a:solidFill>
              </a:rPr>
              <a:t>factors within a company can influence a project and how these influences can and need to be monitored as the project </a:t>
            </a:r>
            <a:r>
              <a:rPr lang="en-US" sz="1350" dirty="0" smtClean="0">
                <a:solidFill>
                  <a:srgbClr val="FF0000"/>
                </a:solidFill>
              </a:rPr>
              <a:t>progresses.</a:t>
            </a:r>
            <a:endParaRPr lang="en-US" sz="1350" b="1" dirty="0" smtClean="0">
              <a:solidFill>
                <a:srgbClr val="FF0000"/>
              </a:solidFill>
              <a:latin typeface="Arial" panose="020B0604020202020204" pitchFamily="34" charset="0"/>
              <a:cs typeface="Arial" panose="020B0604020202020204" pitchFamily="34" charset="0"/>
            </a:endParaRPr>
          </a:p>
          <a:p>
            <a:pPr marL="0" lvl="1">
              <a:buClr>
                <a:srgbClr val="C00000"/>
              </a:buClr>
            </a:pPr>
            <a:r>
              <a:rPr lang="en-US" sz="1350" b="1" dirty="0" smtClean="0">
                <a:solidFill>
                  <a:srgbClr val="FF0000"/>
                </a:solidFill>
                <a:latin typeface="Arial" panose="020B0604020202020204" pitchFamily="34" charset="0"/>
                <a:cs typeface="Arial" panose="020B0604020202020204" pitchFamily="34" charset="0"/>
              </a:rPr>
              <a:t>M1.5 </a:t>
            </a:r>
            <a:r>
              <a:rPr lang="en-US" sz="1350" b="1" dirty="0">
                <a:solidFill>
                  <a:srgbClr val="FF0000"/>
                </a:solidFill>
                <a:latin typeface="Arial" panose="020B0604020202020204" pitchFamily="34" charset="0"/>
                <a:cs typeface="Arial" panose="020B0604020202020204" pitchFamily="34" charset="0"/>
              </a:rPr>
              <a:t>– Task </a:t>
            </a:r>
            <a:r>
              <a:rPr lang="en-US" sz="1350" b="1" dirty="0" smtClean="0">
                <a:solidFill>
                  <a:srgbClr val="FF0000"/>
                </a:solidFill>
                <a:latin typeface="Arial" panose="020B0604020202020204" pitchFamily="34" charset="0"/>
                <a:cs typeface="Arial" panose="020B0604020202020204" pitchFamily="34" charset="0"/>
              </a:rPr>
              <a:t>13 </a:t>
            </a:r>
            <a:r>
              <a:rPr lang="en-US" sz="1350" dirty="0">
                <a:solidFill>
                  <a:srgbClr val="FF0000"/>
                </a:solidFill>
                <a:latin typeface="Arial" panose="020B0604020202020204" pitchFamily="34" charset="0"/>
                <a:cs typeface="Arial" panose="020B0604020202020204" pitchFamily="34" charset="0"/>
              </a:rPr>
              <a:t>- Analyse the </a:t>
            </a:r>
            <a:r>
              <a:rPr lang="en-US" sz="1350" dirty="0" smtClean="0">
                <a:solidFill>
                  <a:srgbClr val="FF0000"/>
                </a:solidFill>
                <a:latin typeface="Arial" panose="020B0604020202020204" pitchFamily="34" charset="0"/>
                <a:cs typeface="Arial" panose="020B0604020202020204" pitchFamily="34" charset="0"/>
              </a:rPr>
              <a:t>External </a:t>
            </a:r>
            <a:r>
              <a:rPr lang="en-US" sz="1350" dirty="0">
                <a:solidFill>
                  <a:srgbClr val="FF0000"/>
                </a:solidFill>
                <a:latin typeface="Arial" panose="020B0604020202020204" pitchFamily="34" charset="0"/>
                <a:cs typeface="Arial" panose="020B0604020202020204" pitchFamily="34" charset="0"/>
              </a:rPr>
              <a:t>factors that present a risk to a specific project and explain the potential impacts on the </a:t>
            </a:r>
            <a:r>
              <a:rPr lang="en-US" sz="1350" dirty="0" smtClean="0">
                <a:solidFill>
                  <a:srgbClr val="FF0000"/>
                </a:solidFill>
                <a:latin typeface="Arial" panose="020B0604020202020204" pitchFamily="34" charset="0"/>
                <a:cs typeface="Arial" panose="020B0604020202020204" pitchFamily="34" charset="0"/>
              </a:rPr>
              <a:t>project.</a:t>
            </a:r>
            <a:endParaRPr lang="en-US" sz="135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pic>
        <p:nvPicPr>
          <p:cNvPr id="1026" name="Picture 2" descr="Image result for project management health and safety at work 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066890"/>
            <a:ext cx="1289720" cy="1089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oject management employment la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390741"/>
            <a:ext cx="1289719" cy="2982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oject management planning permiss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28" r="13526"/>
          <a:stretch/>
        </p:blipFill>
        <p:spPr bwMode="auto">
          <a:xfrm>
            <a:off x="7524329" y="5606247"/>
            <a:ext cx="1289718" cy="99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1489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Calculating the Points</a:t>
            </a:r>
            <a:endParaRPr lang="en-GB" b="1" dirty="0" smtClean="0"/>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5632311"/>
          </a:xfrm>
          <a:prstGeom prst="rect">
            <a:avLst/>
          </a:prstGeom>
        </p:spPr>
        <p:txBody>
          <a:bodyPr wrap="square">
            <a:spAutoFit/>
          </a:bodyPr>
          <a:lstStyle/>
          <a:p>
            <a:pPr marL="365125" indent="-365125">
              <a:buClr>
                <a:srgbClr val="00B050"/>
              </a:buClr>
              <a:buSzPct val="80000"/>
              <a:buFont typeface="Wingdings 3" panose="05040102010807070707" pitchFamily="18" charset="2"/>
              <a:buChar char=""/>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number of points available for each unit depends on the unit grade achieved. </a:t>
            </a:r>
            <a:r>
              <a:rPr lang="en-US" sz="2400" dirty="0" smtClean="0">
                <a:solidFill>
                  <a:srgbClr val="000000"/>
                </a:solidFill>
                <a:latin typeface="Arial" panose="020B0604020202020204" pitchFamily="34" charset="0"/>
              </a:rPr>
              <a:t>Units </a:t>
            </a:r>
            <a:r>
              <a:rPr lang="en-US" sz="2400" dirty="0">
                <a:solidFill>
                  <a:srgbClr val="000000"/>
                </a:solidFill>
                <a:latin typeface="Arial" panose="020B0604020202020204" pitchFamily="34" charset="0"/>
              </a:rPr>
              <a:t>1 and </a:t>
            </a:r>
            <a:r>
              <a:rPr lang="en-US" sz="2400" dirty="0" smtClean="0">
                <a:solidFill>
                  <a:srgbClr val="000000"/>
                </a:solidFill>
                <a:latin typeface="Arial" panose="020B0604020202020204" pitchFamily="34" charset="0"/>
              </a:rPr>
              <a:t>22 in </a:t>
            </a:r>
            <a:r>
              <a:rPr lang="en-US" sz="2400" dirty="0">
                <a:solidFill>
                  <a:srgbClr val="000000"/>
                </a:solidFill>
                <a:latin typeface="Arial" panose="020B0604020202020204" pitchFamily="34" charset="0"/>
              </a:rPr>
              <a:t>the Cambridge </a:t>
            </a:r>
            <a:r>
              <a:rPr lang="en-US" sz="2400" dirty="0" err="1">
                <a:solidFill>
                  <a:srgbClr val="000000"/>
                </a:solidFill>
                <a:latin typeface="Arial" panose="020B0604020202020204" pitchFamily="34" charset="0"/>
              </a:rPr>
              <a:t>Technicals</a:t>
            </a:r>
            <a:r>
              <a:rPr lang="en-US" sz="2400" dirty="0">
                <a:solidFill>
                  <a:srgbClr val="000000"/>
                </a:solidFill>
                <a:latin typeface="Arial" panose="020B0604020202020204" pitchFamily="34" charset="0"/>
              </a:rPr>
              <a:t> in </a:t>
            </a:r>
            <a:r>
              <a:rPr lang="en-US" sz="2400" dirty="0" smtClean="0">
                <a:solidFill>
                  <a:srgbClr val="000000"/>
                </a:solidFill>
                <a:latin typeface="Arial" panose="020B0604020202020204" pitchFamily="34" charset="0"/>
              </a:rPr>
              <a:t>Business </a:t>
            </a:r>
            <a:r>
              <a:rPr lang="en-US" sz="2400" dirty="0">
                <a:solidFill>
                  <a:srgbClr val="000000"/>
                </a:solidFill>
                <a:latin typeface="Arial" panose="020B0604020202020204" pitchFamily="34" charset="0"/>
              </a:rPr>
              <a:t>are </a:t>
            </a:r>
            <a:r>
              <a:rPr lang="en-US" sz="2400" b="1" dirty="0" smtClean="0">
                <a:solidFill>
                  <a:srgbClr val="000000"/>
                </a:solidFill>
                <a:latin typeface="Arial" panose="020B0604020202020204" pitchFamily="34" charset="0"/>
              </a:rPr>
              <a:t>120 </a:t>
            </a:r>
            <a:r>
              <a:rPr lang="en-US" sz="2400" b="1" dirty="0">
                <a:solidFill>
                  <a:srgbClr val="000000"/>
                </a:solidFill>
                <a:latin typeface="Arial" panose="020B0604020202020204" pitchFamily="34" charset="0"/>
              </a:rPr>
              <a:t>GLH</a:t>
            </a:r>
            <a:r>
              <a:rPr lang="en-US" sz="2400" dirty="0">
                <a:solidFill>
                  <a:srgbClr val="000000"/>
                </a:solidFill>
                <a:latin typeface="Arial" panose="020B0604020202020204" pitchFamily="34" charset="0"/>
              </a:rPr>
              <a:t>; all other units are 60 GLH. </a:t>
            </a: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table below shows the number of points issued for each grade</a:t>
            </a:r>
            <a:r>
              <a:rPr lang="en-US" sz="2400" dirty="0" smtClean="0">
                <a:solidFill>
                  <a:srgbClr val="000000"/>
                </a:solidFill>
                <a:latin typeface="Arial" panose="020B0604020202020204" pitchFamily="34" charset="0"/>
              </a:rPr>
              <a:t>.</a:t>
            </a:r>
          </a:p>
          <a:p>
            <a:pPr marL="285750" indent="-285750">
              <a:buClr>
                <a:srgbClr val="00B050"/>
              </a:buClr>
              <a:buSzPct val="80000"/>
              <a:buFont typeface="Wingdings 3" panose="05040102010807070707" pitchFamily="18" charset="2"/>
              <a:buChar char=""/>
            </a:pPr>
            <a:endParaRPr lang="en-US" sz="2400"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sz="2400" dirty="0" smtClean="0">
              <a:solidFill>
                <a:srgbClr val="000000"/>
              </a:solidFill>
              <a:latin typeface="Arial" panose="020B0604020202020204" pitchFamily="34" charset="0"/>
            </a:endParaRPr>
          </a:p>
          <a:p>
            <a:pPr>
              <a:buClr>
                <a:srgbClr val="00B050"/>
              </a:buClr>
              <a:buSzPct val="80000"/>
            </a:pPr>
            <a:r>
              <a:rPr lang="en-US" sz="2400" dirty="0">
                <a:solidFill>
                  <a:srgbClr val="000000"/>
                </a:solidFill>
                <a:latin typeface="Arial" panose="020B0604020202020204" pitchFamily="34" charset="0"/>
              </a:rPr>
              <a:t>		</a:t>
            </a:r>
          </a:p>
          <a:p>
            <a:pPr>
              <a:buClr>
                <a:srgbClr val="00B050"/>
              </a:buClr>
              <a:buSzPct val="80000"/>
            </a:pPr>
            <a:r>
              <a:rPr lang="en-GB" sz="2400" dirty="0">
                <a:solidFill>
                  <a:srgbClr val="000000"/>
                </a:solidFill>
                <a:latin typeface="Arial" panose="020B0604020202020204" pitchFamily="34" charset="0"/>
              </a:rPr>
              <a:t>	</a:t>
            </a:r>
            <a:endParaRPr lang="en-GB" sz="2400" dirty="0" smtClean="0">
              <a:solidFill>
                <a:srgbClr val="000000"/>
              </a:solidFill>
              <a:latin typeface="Arial" panose="020B0604020202020204" pitchFamily="34" charset="0"/>
            </a:endParaRPr>
          </a:p>
          <a:p>
            <a:pPr>
              <a:buClr>
                <a:srgbClr val="00B050"/>
              </a:buClr>
              <a:buSzPct val="80000"/>
            </a:pPr>
            <a:endParaRPr lang="en-US" sz="2400" dirty="0" smtClean="0">
              <a:solidFill>
                <a:srgbClr val="000000"/>
              </a:solidFill>
              <a:latin typeface="Arial" panose="020B0604020202020204" pitchFamily="34" charset="0"/>
            </a:endParaRPr>
          </a:p>
          <a:p>
            <a:pPr marL="365125" indent="-365125">
              <a:buClr>
                <a:srgbClr val="00B050"/>
              </a:buClr>
              <a:buSzPct val="80000"/>
              <a:buFont typeface="Wingdings 3" panose="05040102010807070707" pitchFamily="18" charset="2"/>
              <a:buChar char=""/>
            </a:pPr>
            <a:r>
              <a:rPr lang="en-US" sz="2400" dirty="0"/>
              <a:t>To calculate the learner’s qualification </a:t>
            </a:r>
            <a:r>
              <a:rPr lang="en-US" sz="2400" dirty="0" smtClean="0"/>
              <a:t>grade you </a:t>
            </a:r>
            <a:r>
              <a:rPr lang="en-US" sz="2400" dirty="0"/>
              <a:t>will need to add up all the points for the units the learner has achieved, making sure they’ve covered the appropriate mandatory content, taken sufficient externally assessed units, and any units required for the chosen pathway</a:t>
            </a:r>
            <a:r>
              <a:rPr lang="en-US" sz="2400" dirty="0" smtClean="0"/>
              <a:t>.</a:t>
            </a:r>
            <a:endParaRPr lang="en-GB" sz="2400" dirty="0" smtClean="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05610440"/>
              </p:ext>
            </p:extLst>
          </p:nvPr>
        </p:nvGraphicFramePr>
        <p:xfrm>
          <a:off x="395536" y="3046080"/>
          <a:ext cx="8424935" cy="1584960"/>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182838">
                <a:tc>
                  <a:txBody>
                    <a:bodyPr/>
                    <a:lstStyle/>
                    <a:p>
                      <a:r>
                        <a:rPr kumimoji="0" lang="en-GB" sz="2000" b="1" kern="1200" dirty="0" smtClean="0">
                          <a:solidFill>
                            <a:srgbClr val="000000"/>
                          </a:solidFill>
                          <a:latin typeface="Arial" panose="020B0604020202020204" pitchFamily="34" charset="0"/>
                          <a:ea typeface="+mn-ea"/>
                          <a:cs typeface="Arial" panose="020B0604020202020204" pitchFamily="34" charset="0"/>
                        </a:rPr>
                        <a:t>Unit GLH</a:t>
                      </a:r>
                      <a:endParaRPr kumimoji="0" lang="en-GB" sz="2000" b="1" kern="1200" dirty="0">
                        <a:solidFill>
                          <a:srgbClr val="000000"/>
                        </a:solidFill>
                        <a:latin typeface="Arial" panose="020B0604020202020204" pitchFamily="34" charset="0"/>
                        <a:ea typeface="+mn-ea"/>
                        <a:cs typeface="Arial" panose="020B0604020202020204" pitchFamily="34" charset="0"/>
                      </a:endParaRPr>
                    </a:p>
                  </a:txBody>
                  <a:tcPr/>
                </a:tc>
                <a:tc gridSpan="4">
                  <a:txBody>
                    <a:bodyPr/>
                    <a:lstStyle/>
                    <a:p>
                      <a:r>
                        <a:rPr lang="en-US" sz="2000" b="1" dirty="0" smtClean="0">
                          <a:solidFill>
                            <a:srgbClr val="000000"/>
                          </a:solidFill>
                          <a:latin typeface="Arial" panose="020B0604020202020204" pitchFamily="34" charset="0"/>
                          <a:cs typeface="Arial" panose="020B0604020202020204" pitchFamily="34" charset="0"/>
                        </a:rPr>
                        <a:t>Points table for units based on GLH </a:t>
                      </a:r>
                      <a:endParaRPr lang="en-GB" sz="20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15583">
                <a:tc>
                  <a:txBody>
                    <a:bodyPr/>
                    <a:lstStyle/>
                    <a:p>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solidFill>
                            <a:srgbClr val="000000"/>
                          </a:solidFill>
                          <a:latin typeface="Arial" panose="020B0604020202020204" pitchFamily="34" charset="0"/>
                          <a:cs typeface="Arial" panose="020B0604020202020204" pitchFamily="34" charset="0"/>
                        </a:rPr>
                        <a:t>Pass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0000"/>
                          </a:solidFill>
                          <a:latin typeface="Arial" panose="020B0604020202020204" pitchFamily="34" charset="0"/>
                          <a:cs typeface="Arial" panose="020B0604020202020204" pitchFamily="34" charset="0"/>
                        </a:rPr>
                        <a:t>Merit </a:t>
                      </a:r>
                      <a:endParaRPr lang="en-GB" sz="2000" dirty="0" smtClean="0">
                        <a:latin typeface="Arial" panose="020B0604020202020204" pitchFamily="34" charset="0"/>
                        <a:cs typeface="Arial" panose="020B0604020202020204" pitchFamily="34" charset="0"/>
                      </a:endParaRPr>
                    </a:p>
                  </a:txBody>
                  <a:tcPr/>
                </a:tc>
                <a:tc>
                  <a:txBody>
                    <a:bodyPr/>
                    <a:lstStyle/>
                    <a:p>
                      <a:r>
                        <a:rPr lang="en-GB" sz="2000" dirty="0" smtClean="0">
                          <a:solidFill>
                            <a:srgbClr val="000000"/>
                          </a:solidFill>
                          <a:latin typeface="Arial" panose="020B0604020202020204" pitchFamily="34" charset="0"/>
                          <a:cs typeface="Arial" panose="020B0604020202020204" pitchFamily="34" charset="0"/>
                        </a:rPr>
                        <a:t>Distinction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solidFill>
                            <a:srgbClr val="000000"/>
                          </a:solidFill>
                          <a:latin typeface="Arial" panose="020B0604020202020204" pitchFamily="34" charset="0"/>
                          <a:cs typeface="Arial" panose="020B0604020202020204" pitchFamily="34" charset="0"/>
                        </a:rPr>
                        <a:t>Unclassified </a:t>
                      </a:r>
                      <a:endParaRPr lang="en-GB" sz="2000" dirty="0">
                        <a:latin typeface="Arial" panose="020B0604020202020204" pitchFamily="34" charset="0"/>
                        <a:cs typeface="Arial" panose="020B0604020202020204" pitchFamily="34" charset="0"/>
                      </a:endParaRPr>
                    </a:p>
                  </a:txBody>
                  <a:tcPr/>
                </a:tc>
              </a:tr>
              <a:tr h="182838">
                <a:tc>
                  <a:txBody>
                    <a:bodyPr/>
                    <a:lstStyle/>
                    <a:p>
                      <a:r>
                        <a:rPr lang="en-GB" sz="2000" b="1" dirty="0" smtClean="0">
                          <a:solidFill>
                            <a:srgbClr val="000000"/>
                          </a:solidFill>
                          <a:latin typeface="Arial" panose="020B0604020202020204" pitchFamily="34" charset="0"/>
                          <a:cs typeface="Arial" panose="020B0604020202020204" pitchFamily="34" charset="0"/>
                        </a:rPr>
                        <a:t>60 </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16</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a:t>
                      </a:r>
                      <a:endParaRPr lang="en-GB" sz="2000" dirty="0">
                        <a:latin typeface="Arial" panose="020B0604020202020204" pitchFamily="34" charset="0"/>
                        <a:cs typeface="Arial" panose="020B0604020202020204" pitchFamily="34" charset="0"/>
                      </a:endParaRPr>
                    </a:p>
                  </a:txBody>
                  <a:tcPr/>
                </a:tc>
              </a:tr>
              <a:tr h="182838">
                <a:tc>
                  <a:txBody>
                    <a:bodyPr/>
                    <a:lstStyle/>
                    <a:p>
                      <a:r>
                        <a:rPr lang="en-GB" sz="2000" b="1" dirty="0" smtClean="0">
                          <a:solidFill>
                            <a:srgbClr val="000000"/>
                          </a:solidFill>
                          <a:latin typeface="Arial" panose="020B0604020202020204" pitchFamily="34" charset="0"/>
                          <a:cs typeface="Arial" panose="020B0604020202020204" pitchFamily="34" charset="0"/>
                        </a:rPr>
                        <a:t>120</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28</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32</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36</a:t>
                      </a:r>
                      <a:endParaRPr lang="en-GB"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a:t>
                      </a:r>
                      <a:endParaRPr lang="en-GB"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972870" cy="5755422"/>
          </a:xfrm>
          <a:prstGeom prst="rect">
            <a:avLst/>
          </a:prstGeom>
        </p:spPr>
        <p:txBody>
          <a:bodyPr wrap="square">
            <a:spAutoFit/>
          </a:bodyPr>
          <a:lstStyle/>
          <a:p>
            <a:pPr marL="285750" indent="-285750">
              <a:buClr>
                <a:srgbClr val="B21212"/>
              </a:buClr>
              <a:buFont typeface="Wingdings 3" panose="05040102010807070707" pitchFamily="18" charset="2"/>
              <a:buChar char=""/>
            </a:pPr>
            <a:r>
              <a:rPr lang="en-US" sz="1600" b="1" dirty="0" smtClean="0">
                <a:solidFill>
                  <a:srgbClr val="FF0000"/>
                </a:solidFill>
              </a:rPr>
              <a:t>Other </a:t>
            </a:r>
            <a:r>
              <a:rPr lang="en-US" sz="1600" b="1" dirty="0">
                <a:solidFill>
                  <a:srgbClr val="FF0000"/>
                </a:solidFill>
              </a:rPr>
              <a:t>factors that present a risk to the success of the </a:t>
            </a:r>
            <a:r>
              <a:rPr lang="en-US" sz="1600" b="1" dirty="0" smtClean="0">
                <a:solidFill>
                  <a:srgbClr val="FF0000"/>
                </a:solidFill>
              </a:rPr>
              <a:t>project</a:t>
            </a:r>
            <a:r>
              <a:rPr lang="en-US" sz="1600" dirty="0" smtClean="0"/>
              <a:t> </a:t>
            </a:r>
            <a:r>
              <a:rPr lang="en-US" sz="1600" dirty="0" smtClean="0"/>
              <a:t>– Not everything can be predicted at the beginning of a project, some things crop up as they happen and need to be dealt with in order to risk reduce. These can be fixed with time and experience but when a project is up and running, only that project is important. These include:</a:t>
            </a:r>
            <a:endParaRPr lang="en-US" sz="1600" dirty="0"/>
          </a:p>
          <a:p>
            <a:pPr marL="450850" indent="-200025">
              <a:buClr>
                <a:srgbClr val="C00000"/>
              </a:buClr>
              <a:buFont typeface="Arial" panose="020B0604020202020204" pitchFamily="34" charset="0"/>
              <a:buChar char="•"/>
            </a:pPr>
            <a:r>
              <a:rPr lang="en-US" sz="1600" b="1" dirty="0"/>
              <a:t>Poor leadership </a:t>
            </a:r>
            <a:r>
              <a:rPr lang="en-US" sz="1600" dirty="0" smtClean="0"/>
              <a:t>– </a:t>
            </a:r>
            <a:r>
              <a:rPr lang="en-US" sz="1600" dirty="0" smtClean="0"/>
              <a:t>Leadership within </a:t>
            </a:r>
            <a:r>
              <a:rPr lang="en-US" sz="1600" dirty="0"/>
              <a:t>project </a:t>
            </a:r>
            <a:r>
              <a:rPr lang="en-US" sz="1600" dirty="0" smtClean="0"/>
              <a:t>management </a:t>
            </a:r>
            <a:r>
              <a:rPr lang="en-US" sz="1600" dirty="0"/>
              <a:t>is critical on all projects. </a:t>
            </a:r>
            <a:r>
              <a:rPr lang="en-US" sz="1600" dirty="0" smtClean="0"/>
              <a:t>Whether </a:t>
            </a:r>
            <a:r>
              <a:rPr lang="en-US" sz="1600" dirty="0"/>
              <a:t>it comes just from the project manager – where it must be prevalent – or from others on the project </a:t>
            </a:r>
            <a:r>
              <a:rPr lang="en-US" sz="1600" dirty="0" smtClean="0"/>
              <a:t>team, </a:t>
            </a:r>
            <a:r>
              <a:rPr lang="en-US" sz="1600" dirty="0"/>
              <a:t>leadership is very important</a:t>
            </a:r>
            <a:r>
              <a:rPr lang="en-US" sz="1600" dirty="0" smtClean="0"/>
              <a:t>. </a:t>
            </a:r>
            <a:r>
              <a:rPr lang="en-US" sz="1600" dirty="0"/>
              <a:t>The problem is, it is often lacking on some of the projects that need it the </a:t>
            </a:r>
            <a:r>
              <a:rPr lang="en-US" sz="1600" dirty="0" smtClean="0"/>
              <a:t>most.</a:t>
            </a:r>
            <a:endParaRPr lang="en-US" sz="1600" dirty="0" smtClean="0"/>
          </a:p>
          <a:p>
            <a:pPr marL="622300" lvl="1" indent="-200025">
              <a:buClr>
                <a:srgbClr val="C00000"/>
              </a:buClr>
              <a:buFont typeface="Arial" panose="020B0604020202020204" pitchFamily="34" charset="0"/>
              <a:buChar char="•"/>
            </a:pPr>
            <a:r>
              <a:rPr lang="en-US" sz="1600" b="1" dirty="0"/>
              <a:t>F</a:t>
            </a:r>
            <a:r>
              <a:rPr lang="en-US" sz="1600" b="1" dirty="0" smtClean="0"/>
              <a:t>ailing </a:t>
            </a:r>
            <a:r>
              <a:rPr lang="en-US" sz="1600" b="1" dirty="0"/>
              <a:t>to communicate </a:t>
            </a:r>
            <a:r>
              <a:rPr lang="en-US" sz="1600" dirty="0"/>
              <a:t>- </a:t>
            </a:r>
            <a:r>
              <a:rPr lang="en-US" sz="1600" dirty="0" smtClean="0"/>
              <a:t>Poor </a:t>
            </a:r>
            <a:r>
              <a:rPr lang="en-US" sz="1600" dirty="0"/>
              <a:t>communications could just be a symptom of underlying leadership </a:t>
            </a:r>
            <a:r>
              <a:rPr lang="en-US" sz="1600" dirty="0" smtClean="0"/>
              <a:t>problems specifically in terms of a lack </a:t>
            </a:r>
            <a:r>
              <a:rPr lang="en-US" sz="1600" dirty="0"/>
              <a:t>of executive </a:t>
            </a:r>
            <a:r>
              <a:rPr lang="en-US" sz="1600" dirty="0" smtClean="0"/>
              <a:t>support. Poor communication within the </a:t>
            </a:r>
            <a:r>
              <a:rPr lang="en-US" sz="1600" dirty="0"/>
              <a:t>leadership </a:t>
            </a:r>
            <a:r>
              <a:rPr lang="en-US" sz="1600" dirty="0" smtClean="0"/>
              <a:t>leads to Poor </a:t>
            </a:r>
            <a:r>
              <a:rPr lang="en-US" sz="1600" dirty="0"/>
              <a:t>project </a:t>
            </a:r>
            <a:r>
              <a:rPr lang="en-US" sz="1600" dirty="0" smtClean="0"/>
              <a:t>management, insufficient </a:t>
            </a:r>
            <a:r>
              <a:rPr lang="en-US" sz="1600" dirty="0"/>
              <a:t>involvement of </a:t>
            </a:r>
            <a:r>
              <a:rPr lang="en-US" sz="1600" dirty="0" smtClean="0"/>
              <a:t>users/stakeholders, a denial </a:t>
            </a:r>
            <a:r>
              <a:rPr lang="en-US" sz="1600" dirty="0"/>
              <a:t>of </a:t>
            </a:r>
            <a:r>
              <a:rPr lang="en-US" sz="1600" dirty="0" smtClean="0"/>
              <a:t>risk, difficulties in </a:t>
            </a:r>
            <a:r>
              <a:rPr lang="en-US" sz="1600" dirty="0"/>
              <a:t>defining work in </a:t>
            </a:r>
            <a:r>
              <a:rPr lang="en-US" sz="1600" dirty="0" smtClean="0"/>
              <a:t>detail and setting unreasonable timeframes.</a:t>
            </a:r>
            <a:endParaRPr lang="en-US" sz="1600" dirty="0"/>
          </a:p>
          <a:p>
            <a:pPr marL="622300" lvl="1" indent="-200025">
              <a:buClr>
                <a:srgbClr val="C00000"/>
              </a:buClr>
              <a:buFont typeface="Arial" panose="020B0604020202020204" pitchFamily="34" charset="0"/>
              <a:buChar char="•"/>
            </a:pPr>
            <a:r>
              <a:rPr lang="en-US" sz="1600" b="1" dirty="0" smtClean="0"/>
              <a:t>Overlooking </a:t>
            </a:r>
            <a:r>
              <a:rPr lang="en-US" sz="1600" b="1" dirty="0"/>
              <a:t>stakeholders who should be involved </a:t>
            </a:r>
            <a:r>
              <a:rPr lang="en-US" sz="1600" dirty="0"/>
              <a:t>- </a:t>
            </a:r>
            <a:r>
              <a:rPr lang="en-US" sz="1600" dirty="0"/>
              <a:t>Stakeholders are the people who need to provide key input to the critical decisions made in the </a:t>
            </a:r>
            <a:r>
              <a:rPr lang="en-US" sz="1600" dirty="0" smtClean="0"/>
              <a:t>project and with leadership failing to get the stakeholders involved means cutting off the judgers of the project success. E.g. a school build that does not engage parents is OK but not to get input from the builders on what can be done can lead to structural mistakes. </a:t>
            </a:r>
            <a:endParaRPr lang="en-US" sz="1600" dirty="0"/>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pic>
        <p:nvPicPr>
          <p:cNvPr id="4098" name="Picture 2" descr="Картинки по запросу project management poor leader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052736"/>
            <a:ext cx="1584176" cy="14370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project management poor leadershi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51" t="14229" r="32893" b="3396"/>
          <a:stretch/>
        </p:blipFill>
        <p:spPr bwMode="auto">
          <a:xfrm>
            <a:off x="7236296" y="2610942"/>
            <a:ext cx="1584176" cy="16101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project management poor leadershi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57" r="2591" b="3719"/>
          <a:stretch/>
        </p:blipFill>
        <p:spPr bwMode="auto">
          <a:xfrm>
            <a:off x="7236296" y="4365104"/>
            <a:ext cx="1584176" cy="9888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Картинки по запросу project management overlooking stakehold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79" t="4799" r="2003" b="4536"/>
          <a:stretch/>
        </p:blipFill>
        <p:spPr bwMode="auto">
          <a:xfrm>
            <a:off x="7236296" y="5517232"/>
            <a:ext cx="1594440" cy="110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8147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478423"/>
          </a:xfrm>
          <a:prstGeom prst="rect">
            <a:avLst/>
          </a:prstGeom>
        </p:spPr>
        <p:txBody>
          <a:bodyPr wrap="square">
            <a:spAutoFit/>
          </a:bodyPr>
          <a:lstStyle/>
          <a:p>
            <a:pPr marL="200025" indent="-200025">
              <a:buClr>
                <a:srgbClr val="C00000"/>
              </a:buClr>
              <a:buFont typeface="Arial" panose="020B0604020202020204" pitchFamily="34" charset="0"/>
              <a:buChar char="•"/>
            </a:pPr>
            <a:r>
              <a:rPr lang="en-US" sz="1400" b="1" dirty="0" smtClean="0"/>
              <a:t>Poor </a:t>
            </a:r>
            <a:r>
              <a:rPr lang="en-US" sz="1400" b="1" dirty="0"/>
              <a:t>planning </a:t>
            </a:r>
            <a:r>
              <a:rPr lang="en-US" sz="1400" dirty="0" smtClean="0"/>
              <a:t>– </a:t>
            </a:r>
            <a:r>
              <a:rPr lang="en-US" sz="1400" dirty="0"/>
              <a:t>The work needed to successfully transition a project from the project team to the operational environment or market place once the project is complete is an area that often gets overlooked. Failure to properly think through </a:t>
            </a:r>
            <a:r>
              <a:rPr lang="en-US" sz="1400" dirty="0" smtClean="0"/>
              <a:t>and plan that </a:t>
            </a:r>
            <a:r>
              <a:rPr lang="en-US" sz="1400" dirty="0"/>
              <a:t>transition can quickly turn what might have been a project success into chaos. </a:t>
            </a:r>
            <a:r>
              <a:rPr lang="en-US" sz="1400" dirty="0" smtClean="0"/>
              <a:t>For example:</a:t>
            </a:r>
            <a:endParaRPr lang="en-US" sz="1400" dirty="0" smtClean="0"/>
          </a:p>
          <a:p>
            <a:pPr marL="450850" lvl="1" indent="-200025">
              <a:buClr>
                <a:srgbClr val="C00000"/>
              </a:buClr>
              <a:buFont typeface="Arial" panose="020B0604020202020204" pitchFamily="34" charset="0"/>
              <a:buChar char="•"/>
            </a:pPr>
            <a:r>
              <a:rPr lang="en-US" sz="1400" b="1" dirty="0" smtClean="0"/>
              <a:t>Not </a:t>
            </a:r>
            <a:r>
              <a:rPr lang="en-US" sz="1400" b="1" dirty="0"/>
              <a:t>updating schedules regularly </a:t>
            </a:r>
            <a:r>
              <a:rPr lang="en-US" sz="1400" dirty="0" smtClean="0"/>
              <a:t>– </a:t>
            </a:r>
            <a:r>
              <a:rPr lang="en-US" sz="1400" dirty="0" smtClean="0"/>
              <a:t>This leaves it open to overlapping tasks, tasks that have dependencies not starting on time, timings of parts of the projects rushed due to not starting earlier when it could and even to staff waiting around for tasks to begin without realising, under using the resources available. It is a project managers job to track all these tasks along a schedule line to make as much effective use of resources and budgets.</a:t>
            </a:r>
            <a:endParaRPr lang="en-US" sz="1400" dirty="0" smtClean="0"/>
          </a:p>
          <a:p>
            <a:pPr marL="450850" lvl="1" indent="-200025">
              <a:buClr>
                <a:srgbClr val="C00000"/>
              </a:buClr>
              <a:buFont typeface="Arial" panose="020B0604020202020204" pitchFamily="34" charset="0"/>
              <a:buChar char="•"/>
            </a:pPr>
            <a:r>
              <a:rPr lang="en-US" sz="1400" b="1" dirty="0"/>
              <a:t>L</a:t>
            </a:r>
            <a:r>
              <a:rPr lang="en-US" sz="1400" b="1" dirty="0" smtClean="0"/>
              <a:t>ack </a:t>
            </a:r>
            <a:r>
              <a:rPr lang="en-US" sz="1400" b="1" dirty="0"/>
              <a:t>of coordination of activities </a:t>
            </a:r>
            <a:r>
              <a:rPr lang="en-US" sz="1400" dirty="0"/>
              <a:t>- </a:t>
            </a:r>
            <a:r>
              <a:rPr lang="en-US" sz="1400" dirty="0"/>
              <a:t>Projects frequently fail, not because of a lack of technical skills on the part of those executing the project, but because of inadequate </a:t>
            </a:r>
            <a:r>
              <a:rPr lang="en-US" sz="1400" dirty="0" smtClean="0"/>
              <a:t>coordination of activities, </a:t>
            </a:r>
            <a:r>
              <a:rPr lang="en-US" sz="1400" dirty="0"/>
              <a:t>integration, </a:t>
            </a:r>
            <a:r>
              <a:rPr lang="en-US" sz="1400" dirty="0" smtClean="0"/>
              <a:t>and the control </a:t>
            </a:r>
            <a:r>
              <a:rPr lang="en-US" sz="1400" dirty="0"/>
              <a:t>of project activities, people, stakeholders and contractors. This is due mainly to the inability of many project managers to successfully apply the tools and techniques of modern project coordination and control to their </a:t>
            </a:r>
            <a:r>
              <a:rPr lang="en-US" sz="1400" dirty="0" smtClean="0"/>
              <a:t>projects.</a:t>
            </a:r>
            <a:endParaRPr lang="en-US" sz="1400" dirty="0"/>
          </a:p>
          <a:p>
            <a:pPr marL="450850" lvl="1" indent="-200025">
              <a:buClr>
                <a:srgbClr val="C00000"/>
              </a:buClr>
              <a:buFont typeface="Arial" panose="020B0604020202020204" pitchFamily="34" charset="0"/>
              <a:buChar char="•"/>
            </a:pPr>
            <a:r>
              <a:rPr lang="en-US" sz="1400" dirty="0" smtClean="0"/>
              <a:t>In </a:t>
            </a:r>
            <a:r>
              <a:rPr lang="en-US" sz="1400" dirty="0"/>
              <a:t>addition to the financial losses suffered by the </a:t>
            </a:r>
            <a:r>
              <a:rPr lang="en-US" sz="1400" dirty="0" smtClean="0"/>
              <a:t>business, </a:t>
            </a:r>
            <a:r>
              <a:rPr lang="en-US" sz="1400" dirty="0"/>
              <a:t>many such projects also fail to deliver the required quality of outcomes intended for the project, as a direct consequence of the inadequate identification, definition, planning and control of </a:t>
            </a:r>
            <a:r>
              <a:rPr lang="en-US" sz="1400" dirty="0" smtClean="0"/>
              <a:t>staff involves activities. This can include motivation, use of resources, planning these activities and enthusing the project.</a:t>
            </a:r>
            <a:endParaRPr lang="en-US" sz="1400" dirty="0" smtClean="0"/>
          </a:p>
          <a:p>
            <a:pPr marL="450850" lvl="1" indent="-200025">
              <a:buClr>
                <a:srgbClr val="C00000"/>
              </a:buClr>
              <a:buFont typeface="Arial" panose="020B0604020202020204" pitchFamily="34" charset="0"/>
              <a:buChar char="•"/>
            </a:pPr>
            <a:r>
              <a:rPr lang="en-US" sz="1400" b="1" dirty="0"/>
              <a:t>No contingencies </a:t>
            </a:r>
            <a:r>
              <a:rPr lang="en-US" sz="1400" dirty="0" smtClean="0"/>
              <a:t>– Having no plan to </a:t>
            </a:r>
            <a:r>
              <a:rPr lang="en-US" sz="1400" dirty="0" smtClean="0"/>
              <a:t>be </a:t>
            </a:r>
            <a:r>
              <a:rPr lang="en-US" sz="1400" dirty="0"/>
              <a:t>prepared for any events (such as the loss of data, employee dismissal, lack of finance, various disasters, unsatisfied customers, dishonest suppliers, late procurement deliveries etc.) </a:t>
            </a:r>
            <a:r>
              <a:rPr lang="en-US" sz="1400" dirty="0" smtClean="0"/>
              <a:t>can </a:t>
            </a:r>
            <a:r>
              <a:rPr lang="en-US" sz="1400" dirty="0"/>
              <a:t>cause a situation when the project is no more manageable, out of control and does not meet requirements and expectations stated in the project management plan and subsidiary plans. It is very important to successful project management. That’s why the right understanding of project contingency planning definition significantly influences the likelihood of project delivery</a:t>
            </a:r>
            <a:r>
              <a:rPr lang="en-US" sz="1400" dirty="0" smtClean="0"/>
              <a:t>.</a:t>
            </a:r>
            <a:endParaRPr lang="en-US" sz="1400" dirty="0"/>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spTree>
    <p:extLst>
      <p:ext uri="{BB962C8B-B14F-4D97-AF65-F5344CB8AC3E}">
        <p14:creationId xmlns:p14="http://schemas.microsoft.com/office/powerpoint/2010/main" val="3309503720"/>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7044878" cy="5632311"/>
          </a:xfrm>
          <a:prstGeom prst="rect">
            <a:avLst/>
          </a:prstGeom>
        </p:spPr>
        <p:txBody>
          <a:bodyPr wrap="square">
            <a:spAutoFit/>
          </a:bodyPr>
          <a:lstStyle/>
          <a:p>
            <a:pPr marL="200025" indent="-200025">
              <a:buClr>
                <a:srgbClr val="C00000"/>
              </a:buClr>
              <a:buFont typeface="Arial" panose="020B0604020202020204" pitchFamily="34" charset="0"/>
              <a:buChar char="•"/>
            </a:pPr>
            <a:r>
              <a:rPr lang="en-US" sz="1500" b="1" dirty="0" smtClean="0"/>
              <a:t>Failing </a:t>
            </a:r>
            <a:r>
              <a:rPr lang="en-US" sz="1500" b="1" dirty="0"/>
              <a:t>to manage change </a:t>
            </a:r>
            <a:r>
              <a:rPr lang="en-US" sz="1500" dirty="0"/>
              <a:t>- </a:t>
            </a:r>
            <a:r>
              <a:rPr lang="en-US" sz="1500" dirty="0" smtClean="0"/>
              <a:t>Managing and preparing for change </a:t>
            </a:r>
            <a:r>
              <a:rPr lang="en-US" sz="1500" dirty="0"/>
              <a:t>tends to be placed on the back burner for many </a:t>
            </a:r>
            <a:r>
              <a:rPr lang="en-US" sz="1500" dirty="0" smtClean="0"/>
              <a:t>businesses leading to a rush when the project is complete to take advantage of the change. Data </a:t>
            </a:r>
            <a:r>
              <a:rPr lang="en-US" sz="1500" dirty="0"/>
              <a:t>repeatedly shows that implementing change management strategies can enable </a:t>
            </a:r>
            <a:r>
              <a:rPr lang="en-US" sz="1500" dirty="0" smtClean="0"/>
              <a:t>businesses to </a:t>
            </a:r>
            <a:r>
              <a:rPr lang="en-US" sz="1500" dirty="0"/>
              <a:t>successfully complete more </a:t>
            </a:r>
            <a:r>
              <a:rPr lang="en-US" sz="1500" dirty="0" smtClean="0"/>
              <a:t>projects and benefit more from the change. Initiatives </a:t>
            </a:r>
            <a:r>
              <a:rPr lang="en-US" sz="1500" dirty="0"/>
              <a:t>with excellent change management are six times more likely to meet objectives than those with poor change management.</a:t>
            </a:r>
          </a:p>
          <a:p>
            <a:pPr marL="450850" lvl="1" indent="-200025">
              <a:buClr>
                <a:srgbClr val="C00000"/>
              </a:buClr>
              <a:buFont typeface="Arial" panose="020B0604020202020204" pitchFamily="34" charset="0"/>
              <a:buChar char="•"/>
            </a:pPr>
            <a:r>
              <a:rPr lang="en-US" sz="1500" b="1" dirty="0" smtClean="0"/>
              <a:t>Changes </a:t>
            </a:r>
            <a:r>
              <a:rPr lang="en-US" sz="1500" b="1" dirty="0"/>
              <a:t>occurring within the project </a:t>
            </a:r>
            <a:r>
              <a:rPr lang="en-US" sz="1500" dirty="0"/>
              <a:t>and/or as a result of the project which are not controlled </a:t>
            </a:r>
            <a:r>
              <a:rPr lang="en-US" sz="1500" dirty="0" smtClean="0"/>
              <a:t>– The period of time between the project completion and instigation of the new phase should be taken advantage of through training, preparation and advance planning. E.g. a school develops a new building, on the first weeks the building has one class running, and 10 empty rooms, by the second month this is reversed but this was a month of lost business, additional revenue and value added.</a:t>
            </a:r>
            <a:endParaRPr lang="en-US" sz="1500" dirty="0"/>
          </a:p>
          <a:p>
            <a:pPr marL="200025" indent="-200025">
              <a:buClr>
                <a:srgbClr val="C00000"/>
              </a:buClr>
              <a:buFont typeface="Arial" panose="020B0604020202020204" pitchFamily="34" charset="0"/>
              <a:buChar char="•"/>
            </a:pPr>
            <a:r>
              <a:rPr lang="en-US" sz="1500" b="1" dirty="0" smtClean="0"/>
              <a:t>Objective(s) of project not clearly defined </a:t>
            </a:r>
            <a:r>
              <a:rPr lang="en-US" sz="1500" dirty="0" smtClean="0"/>
              <a:t>- </a:t>
            </a:r>
            <a:r>
              <a:rPr lang="en-US" sz="1500" dirty="0"/>
              <a:t>Starting a project without clear objectives, specific directions and a prepared plan of action is like starting out on a road trip with no idea where you're going or how to get there. You will waste </a:t>
            </a:r>
            <a:r>
              <a:rPr lang="en-US" sz="1500" dirty="0" smtClean="0"/>
              <a:t>fuel, </a:t>
            </a:r>
            <a:r>
              <a:rPr lang="en-US" sz="1500" dirty="0"/>
              <a:t>time and effort. Likewise, </a:t>
            </a:r>
            <a:r>
              <a:rPr lang="en-US" sz="1500" dirty="0" smtClean="0"/>
              <a:t>a </a:t>
            </a:r>
            <a:r>
              <a:rPr lang="en-US" sz="1500" dirty="0"/>
              <a:t>business suffers when </a:t>
            </a:r>
            <a:r>
              <a:rPr lang="en-US" sz="1500" dirty="0" smtClean="0"/>
              <a:t>it tries </a:t>
            </a:r>
            <a:r>
              <a:rPr lang="en-US" sz="1500" dirty="0"/>
              <a:t>to implement a plan without clarity and forethought. While </a:t>
            </a:r>
            <a:r>
              <a:rPr lang="en-US" sz="1500" dirty="0" smtClean="0"/>
              <a:t>a business may </a:t>
            </a:r>
            <a:r>
              <a:rPr lang="en-US" sz="1500" dirty="0"/>
              <a:t>not be able to predict the final outcome of the project, </a:t>
            </a:r>
            <a:r>
              <a:rPr lang="en-US" sz="1500" dirty="0" smtClean="0"/>
              <a:t>the Project Manager </a:t>
            </a:r>
            <a:r>
              <a:rPr lang="en-US" sz="1500" dirty="0"/>
              <a:t>can define the scope of the technical and </a:t>
            </a:r>
            <a:r>
              <a:rPr lang="en-US" sz="1500" dirty="0" smtClean="0"/>
              <a:t>organisational </a:t>
            </a:r>
            <a:r>
              <a:rPr lang="en-US" sz="1500" dirty="0"/>
              <a:t>components of the project, how many resources you're willing to allocate to the entire project, establish clear deadlines and the expected results</a:t>
            </a:r>
            <a:r>
              <a:rPr lang="en-US" sz="1500" dirty="0" smtClean="0"/>
              <a:t>. Simply put, the failure to define the objectives, the success criteria, leads to poorly met criteria.</a:t>
            </a:r>
            <a:endParaRPr lang="en-US" sz="1500" dirty="0"/>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pic>
        <p:nvPicPr>
          <p:cNvPr id="3074" name="Picture 2" descr="Картинки по запросу failure to manage chan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4" t="8599" r="1002" b="15249"/>
          <a:stretch/>
        </p:blipFill>
        <p:spPr bwMode="auto">
          <a:xfrm>
            <a:off x="7308304" y="1124744"/>
            <a:ext cx="1512169" cy="884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failure to manage chan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99" t="9983" r="7233" b="4172"/>
          <a:stretch/>
        </p:blipFill>
        <p:spPr bwMode="auto">
          <a:xfrm>
            <a:off x="7308303" y="2326006"/>
            <a:ext cx="1512169" cy="11029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failure to manage chan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27" t="4709" r="13566" b="4573"/>
          <a:stretch/>
        </p:blipFill>
        <p:spPr bwMode="auto">
          <a:xfrm>
            <a:off x="7308303" y="3789039"/>
            <a:ext cx="1512169" cy="15121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project management failure to meet objecti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3" y="5577633"/>
            <a:ext cx="1512169" cy="106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73328"/>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493812"/>
          </a:xfrm>
          <a:prstGeom prst="rect">
            <a:avLst/>
          </a:prstGeom>
        </p:spPr>
        <p:txBody>
          <a:bodyPr wrap="square">
            <a:spAutoFit/>
          </a:bodyPr>
          <a:lstStyle/>
          <a:p>
            <a:pPr marL="200025" indent="-200025">
              <a:buClr>
                <a:srgbClr val="C00000"/>
              </a:buClr>
              <a:buFont typeface="Arial" panose="020B0604020202020204" pitchFamily="34" charset="0"/>
              <a:buChar char="•"/>
            </a:pPr>
            <a:r>
              <a:rPr lang="en-US" sz="1300" b="1" dirty="0" smtClean="0"/>
              <a:t>Lack </a:t>
            </a:r>
            <a:r>
              <a:rPr lang="en-US" sz="1300" b="1" dirty="0"/>
              <a:t>of resources </a:t>
            </a:r>
            <a:r>
              <a:rPr lang="en-US" sz="1300" dirty="0" smtClean="0"/>
              <a:t>– </a:t>
            </a:r>
            <a:r>
              <a:rPr lang="en-US" sz="1300" dirty="0" smtClean="0"/>
              <a:t>When </a:t>
            </a:r>
            <a:r>
              <a:rPr lang="en-US" sz="1300" dirty="0"/>
              <a:t>running </a:t>
            </a:r>
            <a:r>
              <a:rPr lang="en-US" sz="1300" dirty="0" smtClean="0"/>
              <a:t>a </a:t>
            </a:r>
            <a:r>
              <a:rPr lang="en-US" sz="1300" dirty="0"/>
              <a:t>project, possibly even deep into development or other critical activities and </a:t>
            </a:r>
            <a:r>
              <a:rPr lang="en-US" sz="1300" dirty="0" smtClean="0"/>
              <a:t>the project loses </a:t>
            </a:r>
            <a:r>
              <a:rPr lang="en-US" sz="1300" dirty="0"/>
              <a:t>a key resource or can’t </a:t>
            </a:r>
            <a:r>
              <a:rPr lang="en-US" sz="1300" dirty="0" smtClean="0"/>
              <a:t>get access to </a:t>
            </a:r>
            <a:r>
              <a:rPr lang="en-US" sz="1300" dirty="0"/>
              <a:t>the right resource at the planned portion of your project. </a:t>
            </a:r>
            <a:r>
              <a:rPr lang="en-US" sz="1300" dirty="0" smtClean="0"/>
              <a:t>When a business </a:t>
            </a:r>
            <a:r>
              <a:rPr lang="en-US" sz="1300" dirty="0"/>
              <a:t>lacks the right amount of skilled resources to fully stock all the projects that are active at any given </a:t>
            </a:r>
            <a:r>
              <a:rPr lang="en-US" sz="1300" dirty="0" smtClean="0"/>
              <a:t>time then 100% effectiveness is not being used. As </a:t>
            </a:r>
            <a:r>
              <a:rPr lang="en-US" sz="1300" dirty="0"/>
              <a:t>the </a:t>
            </a:r>
            <a:r>
              <a:rPr lang="en-US" sz="1300" dirty="0" smtClean="0"/>
              <a:t>Project Manager, </a:t>
            </a:r>
            <a:r>
              <a:rPr lang="en-US" sz="1300" dirty="0"/>
              <a:t>there are a few things </a:t>
            </a:r>
            <a:r>
              <a:rPr lang="en-US" sz="1300" dirty="0" smtClean="0"/>
              <a:t>that </a:t>
            </a:r>
            <a:r>
              <a:rPr lang="en-US" sz="1300" dirty="0"/>
              <a:t>can </a:t>
            </a:r>
            <a:r>
              <a:rPr lang="en-US" sz="1300" dirty="0" smtClean="0"/>
              <a:t>be done </a:t>
            </a:r>
            <a:r>
              <a:rPr lang="en-US" sz="1300" dirty="0"/>
              <a:t>to combat it, but there’s no guarantee of success with any of </a:t>
            </a:r>
            <a:r>
              <a:rPr lang="en-US" sz="1300" dirty="0" smtClean="0"/>
              <a:t>them.</a:t>
            </a:r>
            <a:endParaRPr lang="en-US" sz="1300" dirty="0" smtClean="0"/>
          </a:p>
          <a:p>
            <a:pPr marL="450850" lvl="1" indent="-200025">
              <a:buClr>
                <a:srgbClr val="C00000"/>
              </a:buClr>
              <a:buFont typeface="Arial" panose="020B0604020202020204" pitchFamily="34" charset="0"/>
              <a:buChar char="•"/>
            </a:pPr>
            <a:r>
              <a:rPr lang="en-US" sz="1300" b="1" dirty="0" smtClean="0"/>
              <a:t>Resources </a:t>
            </a:r>
            <a:r>
              <a:rPr lang="en-US" sz="1300" b="1" dirty="0"/>
              <a:t>not ordered in time </a:t>
            </a:r>
            <a:r>
              <a:rPr lang="en-US" sz="1300" dirty="0" smtClean="0"/>
              <a:t>– This causes delays, delays affect dependencies and sets targets back or leads to overruns. Poor management causes it but all areas of a project can be affected. It can lead to slowing of work while the resources arrive, delays in work completion and can be demotivating. </a:t>
            </a:r>
            <a:endParaRPr lang="en-US" sz="1300" dirty="0" smtClean="0"/>
          </a:p>
          <a:p>
            <a:pPr marL="450850" lvl="1" indent="-200025">
              <a:buClr>
                <a:srgbClr val="C00000"/>
              </a:buClr>
              <a:buFont typeface="Arial" panose="020B0604020202020204" pitchFamily="34" charset="0"/>
              <a:buChar char="•"/>
            </a:pPr>
            <a:r>
              <a:rPr lang="en-US" sz="1300" b="1" dirty="0"/>
              <a:t>R</a:t>
            </a:r>
            <a:r>
              <a:rPr lang="en-US" sz="1300" b="1" dirty="0" smtClean="0"/>
              <a:t>esources </a:t>
            </a:r>
            <a:r>
              <a:rPr lang="en-US" sz="1300" b="1" dirty="0"/>
              <a:t>not available </a:t>
            </a:r>
            <a:r>
              <a:rPr lang="en-US" sz="1300" dirty="0" smtClean="0"/>
              <a:t>– Worst than delays is the simple lack of resources to use through not properly managed resource booking or a poor management of resources. Without resources, projects stop, temporarily or permanently. E.g. a new course in your school has no books for September, contingencies can be written in but a lack of books means poor delivery, tracking, course guidance and structure.</a:t>
            </a:r>
            <a:endParaRPr lang="en-US" sz="1300" dirty="0"/>
          </a:p>
          <a:p>
            <a:pPr marL="200025" indent="-200025">
              <a:buClr>
                <a:srgbClr val="C00000"/>
              </a:buClr>
              <a:buFont typeface="Arial" panose="020B0604020202020204" pitchFamily="34" charset="0"/>
              <a:buChar char="•"/>
            </a:pPr>
            <a:r>
              <a:rPr lang="en-GB" sz="1300" b="1" dirty="0" smtClean="0"/>
              <a:t>Poor </a:t>
            </a:r>
            <a:r>
              <a:rPr lang="en-GB" sz="1300" b="1" dirty="0"/>
              <a:t>project </a:t>
            </a:r>
            <a:r>
              <a:rPr lang="en-GB" sz="1300" b="1" dirty="0" smtClean="0"/>
              <a:t>reporting</a:t>
            </a:r>
            <a:r>
              <a:rPr lang="en-US" sz="1300" b="1" dirty="0"/>
              <a:t> </a:t>
            </a:r>
            <a:r>
              <a:rPr lang="en-US" sz="1300" dirty="0"/>
              <a:t>– This is the responsibility of the project manager. Tracking milestones is how you are going to know whether you are meeting expectations. Proper </a:t>
            </a:r>
            <a:r>
              <a:rPr lang="en-US" sz="1300" dirty="0" smtClean="0"/>
              <a:t>reporting </a:t>
            </a:r>
            <a:r>
              <a:rPr lang="en-US" sz="1300" dirty="0"/>
              <a:t>and </a:t>
            </a:r>
            <a:r>
              <a:rPr lang="en-US" sz="1300" dirty="0" smtClean="0"/>
              <a:t>monitoring lets </a:t>
            </a:r>
            <a:r>
              <a:rPr lang="en-US" sz="1300" dirty="0"/>
              <a:t>the </a:t>
            </a:r>
            <a:r>
              <a:rPr lang="en-US" sz="1300" dirty="0" smtClean="0"/>
              <a:t>Project Manager </a:t>
            </a:r>
            <a:r>
              <a:rPr lang="en-US" sz="1300" dirty="0"/>
              <a:t>identify where more resources are needed to complete a project on time. Whether it’s between upper management, middle or with the team, it’s disastrous to have poor </a:t>
            </a:r>
            <a:r>
              <a:rPr lang="en-US" sz="1300" dirty="0" smtClean="0"/>
              <a:t>reporting and tracking. </a:t>
            </a:r>
            <a:r>
              <a:rPr lang="en-US" sz="1300" dirty="0"/>
              <a:t>Everyone should </a:t>
            </a:r>
            <a:r>
              <a:rPr lang="en-US" sz="1300" dirty="0" smtClean="0"/>
              <a:t>be able to refer to these reports to see where things are, what is done and what needs to be done to avowing misunderstandings. </a:t>
            </a:r>
            <a:r>
              <a:rPr lang="en-US" sz="1300" dirty="0"/>
              <a:t>When everyone is on the same page and there’s transparency, workflow is at an optimum level.</a:t>
            </a:r>
            <a:endParaRPr lang="en-US" sz="1300" dirty="0" smtClean="0"/>
          </a:p>
          <a:p>
            <a:pPr>
              <a:buClr>
                <a:srgbClr val="C00000"/>
              </a:buClr>
            </a:pPr>
            <a:r>
              <a:rPr lang="en-US" sz="1300" b="1" dirty="0" smtClean="0">
                <a:solidFill>
                  <a:srgbClr val="FF0000"/>
                </a:solidFill>
              </a:rPr>
              <a:t>P3.2 – Task 14 </a:t>
            </a:r>
            <a:r>
              <a:rPr lang="en-US" sz="1300" dirty="0" smtClean="0">
                <a:solidFill>
                  <a:srgbClr val="FF0000"/>
                </a:solidFill>
              </a:rPr>
              <a:t>– Using the </a:t>
            </a:r>
            <a:r>
              <a:rPr lang="en-US" sz="1300" dirty="0" smtClean="0">
                <a:solidFill>
                  <a:srgbClr val="FF0000"/>
                </a:solidFill>
                <a:hlinkClick r:id="rId3"/>
              </a:rPr>
              <a:t>website </a:t>
            </a:r>
            <a:r>
              <a:rPr lang="en-US" sz="1300" dirty="0" smtClean="0">
                <a:solidFill>
                  <a:srgbClr val="FF0000"/>
                </a:solidFill>
              </a:rPr>
              <a:t>examples, explain how other factors can present a risk to the success of a project.</a:t>
            </a:r>
          </a:p>
          <a:p>
            <a:pPr>
              <a:buClr>
                <a:srgbClr val="C00000"/>
              </a:buClr>
            </a:pPr>
            <a:r>
              <a:rPr lang="en-US" sz="1300" b="1" dirty="0" smtClean="0">
                <a:solidFill>
                  <a:srgbClr val="FF0000"/>
                </a:solidFill>
              </a:rPr>
              <a:t>P3.2 – Task 15 </a:t>
            </a:r>
            <a:r>
              <a:rPr lang="en-US" sz="1300" dirty="0" smtClean="0">
                <a:solidFill>
                  <a:srgbClr val="FF0000"/>
                </a:solidFill>
              </a:rPr>
              <a:t>– Discuss in terms of your project the need to monitor other activities in order for a project to be more of a success.</a:t>
            </a:r>
          </a:p>
          <a:p>
            <a:pPr>
              <a:buClr>
                <a:srgbClr val="C00000"/>
              </a:buClr>
            </a:pPr>
            <a:r>
              <a:rPr lang="en-US" sz="1300" b="1" dirty="0">
                <a:solidFill>
                  <a:srgbClr val="FF0000"/>
                </a:solidFill>
                <a:latin typeface="Arial" panose="020B0604020202020204" pitchFamily="34" charset="0"/>
                <a:cs typeface="Arial" panose="020B0604020202020204" pitchFamily="34" charset="0"/>
              </a:rPr>
              <a:t>M1.5 – Task </a:t>
            </a:r>
            <a:r>
              <a:rPr lang="en-US" sz="1300" b="1" dirty="0" smtClean="0">
                <a:solidFill>
                  <a:srgbClr val="FF0000"/>
                </a:solidFill>
                <a:latin typeface="Arial" panose="020B0604020202020204" pitchFamily="34" charset="0"/>
                <a:cs typeface="Arial" panose="020B0604020202020204" pitchFamily="34" charset="0"/>
              </a:rPr>
              <a:t>16 </a:t>
            </a:r>
            <a:r>
              <a:rPr lang="en-US" sz="1300" dirty="0">
                <a:solidFill>
                  <a:srgbClr val="FF0000"/>
                </a:solidFill>
                <a:latin typeface="Arial" panose="020B0604020202020204" pitchFamily="34" charset="0"/>
                <a:cs typeface="Arial" panose="020B0604020202020204" pitchFamily="34" charset="0"/>
              </a:rPr>
              <a:t>- Analyse the </a:t>
            </a:r>
            <a:r>
              <a:rPr lang="en-US" sz="1300" dirty="0" smtClean="0">
                <a:solidFill>
                  <a:srgbClr val="FF0000"/>
                </a:solidFill>
                <a:latin typeface="Arial" panose="020B0604020202020204" pitchFamily="34" charset="0"/>
                <a:cs typeface="Arial" panose="020B0604020202020204" pitchFamily="34" charset="0"/>
              </a:rPr>
              <a:t>Other factors </a:t>
            </a:r>
            <a:r>
              <a:rPr lang="en-US" sz="1300" dirty="0">
                <a:solidFill>
                  <a:srgbClr val="FF0000"/>
                </a:solidFill>
                <a:latin typeface="Arial" panose="020B0604020202020204" pitchFamily="34" charset="0"/>
                <a:cs typeface="Arial" panose="020B0604020202020204" pitchFamily="34" charset="0"/>
              </a:rPr>
              <a:t>that present a risk to a specific project and explain the potential impacts on the </a:t>
            </a:r>
            <a:r>
              <a:rPr lang="en-US" sz="1300" dirty="0" smtClean="0">
                <a:solidFill>
                  <a:srgbClr val="FF0000"/>
                </a:solidFill>
                <a:latin typeface="Arial" panose="020B0604020202020204" pitchFamily="34" charset="0"/>
                <a:cs typeface="Arial" panose="020B0604020202020204" pitchFamily="34" charset="0"/>
              </a:rPr>
              <a:t>project.</a:t>
            </a:r>
          </a:p>
          <a:p>
            <a:pPr>
              <a:buClr>
                <a:srgbClr val="C00000"/>
              </a:buClr>
            </a:pPr>
            <a:r>
              <a:rPr lang="en-US" sz="1300" b="1" dirty="0" smtClean="0">
                <a:solidFill>
                  <a:srgbClr val="FF0000"/>
                </a:solidFill>
                <a:latin typeface="Arial" panose="020B0604020202020204" pitchFamily="34" charset="0"/>
                <a:cs typeface="Arial" panose="020B0604020202020204" pitchFamily="34" charset="0"/>
              </a:rPr>
              <a:t>D1.2 </a:t>
            </a:r>
            <a:r>
              <a:rPr lang="en-US" sz="1300" b="1" dirty="0">
                <a:solidFill>
                  <a:srgbClr val="FF0000"/>
                </a:solidFill>
                <a:latin typeface="Arial" panose="020B0604020202020204" pitchFamily="34" charset="0"/>
                <a:cs typeface="Arial" panose="020B0604020202020204" pitchFamily="34" charset="0"/>
              </a:rPr>
              <a:t>– Task </a:t>
            </a:r>
            <a:r>
              <a:rPr lang="en-US" sz="1300" b="1" dirty="0" smtClean="0">
                <a:solidFill>
                  <a:srgbClr val="FF0000"/>
                </a:solidFill>
                <a:latin typeface="Arial" panose="020B0604020202020204" pitchFamily="34" charset="0"/>
                <a:cs typeface="Arial" panose="020B0604020202020204" pitchFamily="34" charset="0"/>
              </a:rPr>
              <a:t>17 </a:t>
            </a:r>
            <a:r>
              <a:rPr lang="en-US" sz="1300" dirty="0">
                <a:solidFill>
                  <a:srgbClr val="FF0000"/>
                </a:solidFill>
                <a:latin typeface="Arial" panose="020B0604020202020204" pitchFamily="34" charset="0"/>
                <a:cs typeface="Arial" panose="020B0604020202020204" pitchFamily="34" charset="0"/>
              </a:rPr>
              <a:t>– In terms of </a:t>
            </a:r>
            <a:r>
              <a:rPr lang="en-US" sz="1300" dirty="0" smtClean="0">
                <a:solidFill>
                  <a:srgbClr val="FF0000"/>
                </a:solidFill>
                <a:latin typeface="Arial" panose="020B0604020202020204" pitchFamily="34" charset="0"/>
                <a:cs typeface="Arial" panose="020B0604020202020204" pitchFamily="34" charset="0"/>
              </a:rPr>
              <a:t>Internal, External and Other risks, </a:t>
            </a:r>
            <a:r>
              <a:rPr lang="en-US" sz="1300" dirty="0">
                <a:solidFill>
                  <a:srgbClr val="FF0000"/>
                </a:solidFill>
                <a:latin typeface="Arial" panose="020B0604020202020204" pitchFamily="34" charset="0"/>
                <a:cs typeface="Arial" panose="020B0604020202020204" pitchFamily="34" charset="0"/>
              </a:rPr>
              <a:t>evaluate the effectiveness of the methods </a:t>
            </a:r>
            <a:r>
              <a:rPr lang="en-US" sz="1300" dirty="0" smtClean="0">
                <a:solidFill>
                  <a:srgbClr val="FF0000"/>
                </a:solidFill>
                <a:latin typeface="Arial" panose="020B0604020202020204" pitchFamily="34" charset="0"/>
                <a:cs typeface="Arial" panose="020B0604020202020204" pitchFamily="34" charset="0"/>
              </a:rPr>
              <a:t>against the potential risks when </a:t>
            </a:r>
            <a:r>
              <a:rPr lang="en-US" sz="1300" dirty="0">
                <a:solidFill>
                  <a:srgbClr val="FF0000"/>
                </a:solidFill>
                <a:latin typeface="Arial" panose="020B0604020202020204" pitchFamily="34" charset="0"/>
                <a:cs typeface="Arial" panose="020B0604020202020204" pitchFamily="34" charset="0"/>
              </a:rPr>
              <a:t>monitoring </a:t>
            </a:r>
            <a:r>
              <a:rPr lang="en-US" sz="1300" dirty="0" smtClean="0">
                <a:solidFill>
                  <a:srgbClr val="FF0000"/>
                </a:solidFill>
                <a:latin typeface="Arial" panose="020B0604020202020204" pitchFamily="34" charset="0"/>
                <a:cs typeface="Arial" panose="020B0604020202020204" pitchFamily="34" charset="0"/>
              </a:rPr>
              <a:t>your </a:t>
            </a:r>
            <a:r>
              <a:rPr lang="en-US" sz="1300" dirty="0">
                <a:solidFill>
                  <a:srgbClr val="FF0000"/>
                </a:solidFill>
                <a:latin typeface="Arial" panose="020B0604020202020204" pitchFamily="34" charset="0"/>
                <a:cs typeface="Arial" panose="020B0604020202020204" pitchFamily="34" charset="0"/>
              </a:rPr>
              <a:t>specific project</a:t>
            </a:r>
            <a:r>
              <a:rPr lang="en-US" sz="1300" dirty="0" smtClean="0">
                <a:solidFill>
                  <a:srgbClr val="FF0000"/>
                </a:solidFill>
                <a:latin typeface="Arial" panose="020B0604020202020204" pitchFamily="34" charset="0"/>
                <a:cs typeface="Arial" panose="020B0604020202020204" pitchFamily="34" charset="0"/>
              </a:rPr>
              <a:t>.</a:t>
            </a:r>
            <a:endParaRPr lang="en-US" sz="130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2200" dirty="0"/>
              <a:t>P3.2 - Factors that present a Risk to a Project and which need Monitoring</a:t>
            </a:r>
            <a:endParaRPr lang="en-US" sz="2200" dirty="0"/>
          </a:p>
        </p:txBody>
      </p:sp>
    </p:spTree>
    <p:extLst>
      <p:ext uri="{BB962C8B-B14F-4D97-AF65-F5344CB8AC3E}">
        <p14:creationId xmlns:p14="http://schemas.microsoft.com/office/powerpoint/2010/main" val="188153145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706177"/>
          </a:xfrm>
          <a:prstGeom prst="rect">
            <a:avLst/>
          </a:prstGeom>
        </p:spPr>
        <p:txBody>
          <a:bodyPr wrap="square">
            <a:spAutoFit/>
          </a:bodyPr>
          <a:lstStyle/>
          <a:p>
            <a:pPr marL="0" lvl="1">
              <a:buClr>
                <a:srgbClr val="B21212"/>
              </a:buClr>
            </a:pPr>
            <a:r>
              <a:rPr lang="en-US" sz="1140" b="1" dirty="0">
                <a:solidFill>
                  <a:srgbClr val="FF0000"/>
                </a:solidFill>
              </a:rPr>
              <a:t>P3.1 – Task 01 </a:t>
            </a:r>
            <a:r>
              <a:rPr lang="en-US" sz="1140" dirty="0">
                <a:solidFill>
                  <a:srgbClr val="FF0000"/>
                </a:solidFill>
              </a:rPr>
              <a:t>– Explain why it is important to monitor a project using a Budget Variance Analysis report Explain how a Budget Variance Analysis report can be used to fault find within a project.</a:t>
            </a:r>
          </a:p>
          <a:p>
            <a:pPr marL="0" lvl="1">
              <a:buClr>
                <a:srgbClr val="B21212"/>
              </a:buClr>
            </a:pPr>
            <a:r>
              <a:rPr lang="en-US" sz="1140" b="1" dirty="0">
                <a:solidFill>
                  <a:srgbClr val="FF0000"/>
                </a:solidFill>
                <a:latin typeface="Arial" panose="020B0604020202020204" pitchFamily="34" charset="0"/>
                <a:cs typeface="Arial" panose="020B0604020202020204" pitchFamily="34" charset="0"/>
              </a:rPr>
              <a:t>M1.1 – Task 02 – </a:t>
            </a:r>
            <a:r>
              <a:rPr lang="en-US" sz="1140" dirty="0">
                <a:solidFill>
                  <a:srgbClr val="FF0000"/>
                </a:solidFill>
                <a:latin typeface="Arial" panose="020B0604020202020204" pitchFamily="34" charset="0"/>
                <a:cs typeface="Arial" panose="020B0604020202020204" pitchFamily="34" charset="0"/>
              </a:rPr>
              <a:t>Analyse </a:t>
            </a:r>
            <a:r>
              <a:rPr lang="en-US" sz="1140" dirty="0">
                <a:solidFill>
                  <a:srgbClr val="FF0000"/>
                </a:solidFill>
              </a:rPr>
              <a:t>how a Budget Variance Analysis report can be used to fault find within your projec</a:t>
            </a:r>
            <a:r>
              <a:rPr lang="en-US" sz="1140" dirty="0">
                <a:solidFill>
                  <a:srgbClr val="FF0000"/>
                </a:solidFill>
                <a:latin typeface="Arial" panose="020B0604020202020204" pitchFamily="34" charset="0"/>
                <a:cs typeface="Arial" panose="020B0604020202020204" pitchFamily="34" charset="0"/>
              </a:rPr>
              <a:t>t and explain the potential impacts on the project.</a:t>
            </a:r>
          </a:p>
          <a:p>
            <a:pPr marL="0" lvl="2">
              <a:buClr>
                <a:srgbClr val="B21212"/>
              </a:buClr>
            </a:pPr>
            <a:r>
              <a:rPr lang="en-US" sz="1140" b="1" dirty="0" smtClean="0">
                <a:solidFill>
                  <a:srgbClr val="FF0000"/>
                </a:solidFill>
              </a:rPr>
              <a:t>P3.1 </a:t>
            </a:r>
            <a:r>
              <a:rPr lang="en-US" sz="1140" b="1" dirty="0">
                <a:solidFill>
                  <a:srgbClr val="FF0000"/>
                </a:solidFill>
              </a:rPr>
              <a:t>– Task 03 </a:t>
            </a:r>
            <a:r>
              <a:rPr lang="en-US" sz="1140" dirty="0">
                <a:solidFill>
                  <a:srgbClr val="FF0000"/>
                </a:solidFill>
              </a:rPr>
              <a:t>– Explain what Quality Management and Risks and Decision Logs are and how these reports can be used to manage progression within a project.</a:t>
            </a:r>
          </a:p>
          <a:p>
            <a:pPr marL="0" lvl="2">
              <a:buClr>
                <a:srgbClr val="B21212"/>
              </a:buClr>
            </a:pPr>
            <a:r>
              <a:rPr lang="en-US" sz="1140" b="1" dirty="0">
                <a:solidFill>
                  <a:srgbClr val="FF0000"/>
                </a:solidFill>
                <a:latin typeface="Arial" panose="020B0604020202020204" pitchFamily="34" charset="0"/>
                <a:cs typeface="Arial" panose="020B0604020202020204" pitchFamily="34" charset="0"/>
              </a:rPr>
              <a:t>M1.2 – Task 04 – </a:t>
            </a:r>
            <a:r>
              <a:rPr lang="en-US" sz="1140" dirty="0">
                <a:solidFill>
                  <a:srgbClr val="FF0000"/>
                </a:solidFill>
                <a:latin typeface="Arial" panose="020B0604020202020204" pitchFamily="34" charset="0"/>
                <a:cs typeface="Arial" panose="020B0604020202020204" pitchFamily="34" charset="0"/>
              </a:rPr>
              <a:t>Analyse how Quality Management techniques can influence a specific project and explain the potential impact(s) on the project of using this technique.</a:t>
            </a:r>
          </a:p>
          <a:p>
            <a:pPr marL="0" lvl="1">
              <a:buClr>
                <a:srgbClr val="B21212"/>
              </a:buClr>
            </a:pPr>
            <a:r>
              <a:rPr lang="en-US" sz="1140" b="1" dirty="0" smtClean="0">
                <a:solidFill>
                  <a:srgbClr val="FF0000"/>
                </a:solidFill>
              </a:rPr>
              <a:t>P3.1 </a:t>
            </a:r>
            <a:r>
              <a:rPr lang="en-US" sz="1140" b="1" dirty="0">
                <a:solidFill>
                  <a:srgbClr val="FF0000"/>
                </a:solidFill>
              </a:rPr>
              <a:t>– Task 05 </a:t>
            </a:r>
            <a:r>
              <a:rPr lang="en-US" sz="1140" dirty="0">
                <a:solidFill>
                  <a:srgbClr val="FF0000"/>
                </a:solidFill>
              </a:rPr>
              <a:t>– Explain the benefits of Regular Reporting and Comparison of Actual versus planned progress are and how these reports can be used to manage progression within your project.</a:t>
            </a:r>
          </a:p>
          <a:p>
            <a:pPr marL="0" lvl="1">
              <a:buClr>
                <a:srgbClr val="B21212"/>
              </a:buClr>
            </a:pPr>
            <a:r>
              <a:rPr lang="en-US" sz="1140" b="1" dirty="0">
                <a:solidFill>
                  <a:srgbClr val="FF0000"/>
                </a:solidFill>
                <a:latin typeface="Arial" panose="020B0604020202020204" pitchFamily="34" charset="0"/>
                <a:cs typeface="Arial" panose="020B0604020202020204" pitchFamily="34" charset="0"/>
              </a:rPr>
              <a:t>M1.3 – Task 06 – </a:t>
            </a:r>
            <a:r>
              <a:rPr lang="en-US" sz="1140" dirty="0">
                <a:solidFill>
                  <a:srgbClr val="FF0000"/>
                </a:solidFill>
                <a:latin typeface="Arial" panose="020B0604020202020204" pitchFamily="34" charset="0"/>
                <a:cs typeface="Arial" panose="020B0604020202020204" pitchFamily="34" charset="0"/>
              </a:rPr>
              <a:t>Analyse how Regular Reporting and Comparing Actual vs. Planned techniques can influence a specific project and explain the potential impacts on the project of using these techniques.</a:t>
            </a:r>
          </a:p>
          <a:p>
            <a:pPr marL="6350" lvl="1">
              <a:buClr>
                <a:srgbClr val="B21212"/>
              </a:buClr>
            </a:pPr>
            <a:r>
              <a:rPr lang="en-US" sz="1140" b="1" dirty="0" smtClean="0">
                <a:solidFill>
                  <a:srgbClr val="FF0000"/>
                </a:solidFill>
              </a:rPr>
              <a:t>P3.1 </a:t>
            </a:r>
            <a:r>
              <a:rPr lang="en-US" sz="1140" b="1" dirty="0">
                <a:solidFill>
                  <a:srgbClr val="FF0000"/>
                </a:solidFill>
              </a:rPr>
              <a:t>– Task 07 – </a:t>
            </a:r>
            <a:r>
              <a:rPr lang="en-US" sz="1140" dirty="0">
                <a:solidFill>
                  <a:srgbClr val="FF0000"/>
                </a:solidFill>
              </a:rPr>
              <a:t>Explain the reasons and benefits for monitoring a project including identifying issues and providing solutions and explain how this can be used to manage progression within your project.</a:t>
            </a:r>
          </a:p>
          <a:p>
            <a:pPr marL="6350" lvl="1">
              <a:buClr>
                <a:srgbClr val="B21212"/>
              </a:buClr>
            </a:pPr>
            <a:r>
              <a:rPr lang="en-US" sz="1140" b="1" dirty="0">
                <a:solidFill>
                  <a:srgbClr val="FF0000"/>
                </a:solidFill>
                <a:latin typeface="Arial" panose="020B0604020202020204" pitchFamily="34" charset="0"/>
                <a:cs typeface="Arial" panose="020B0604020202020204" pitchFamily="34" charset="0"/>
              </a:rPr>
              <a:t>M1.4 – Task 08 – </a:t>
            </a:r>
            <a:r>
              <a:rPr lang="en-US" sz="1140" dirty="0">
                <a:solidFill>
                  <a:srgbClr val="FF0000"/>
                </a:solidFill>
                <a:latin typeface="Arial" panose="020B0604020202020204" pitchFamily="34" charset="0"/>
                <a:cs typeface="Arial" panose="020B0604020202020204" pitchFamily="34" charset="0"/>
              </a:rPr>
              <a:t>Analyse how monitoring a project processes can influence a specific project and explain the potential impacts on the project of using this technique.</a:t>
            </a:r>
          </a:p>
          <a:p>
            <a:pPr marL="6350" lvl="1">
              <a:buClr>
                <a:srgbClr val="B21212"/>
              </a:buClr>
            </a:pPr>
            <a:r>
              <a:rPr lang="en-US" sz="1140" b="1" dirty="0">
                <a:solidFill>
                  <a:srgbClr val="FF0000"/>
                </a:solidFill>
                <a:latin typeface="Arial" panose="020B0604020202020204" pitchFamily="34" charset="0"/>
                <a:cs typeface="Arial" panose="020B0604020202020204" pitchFamily="34" charset="0"/>
              </a:rPr>
              <a:t>D1.1 – Task 09 </a:t>
            </a:r>
            <a:r>
              <a:rPr lang="en-US" sz="1140" dirty="0">
                <a:solidFill>
                  <a:srgbClr val="FF0000"/>
                </a:solidFill>
                <a:latin typeface="Arial" panose="020B0604020202020204" pitchFamily="34" charset="0"/>
                <a:cs typeface="Arial" panose="020B0604020202020204" pitchFamily="34" charset="0"/>
              </a:rPr>
              <a:t>– In terms of Reporting, Quality Management and Comparison of Values, evaluate the effectiveness of the methods used for monitoring for your specific project.</a:t>
            </a:r>
          </a:p>
          <a:p>
            <a:pPr marL="0" lvl="1">
              <a:buClr>
                <a:srgbClr val="C00000"/>
              </a:buClr>
            </a:pPr>
            <a:r>
              <a:rPr lang="en-US" sz="1140" b="1" dirty="0" smtClean="0">
                <a:solidFill>
                  <a:srgbClr val="FF0000"/>
                </a:solidFill>
              </a:rPr>
              <a:t>P3.2 </a:t>
            </a:r>
            <a:r>
              <a:rPr lang="en-US" sz="1140" b="1" dirty="0">
                <a:solidFill>
                  <a:srgbClr val="FF0000"/>
                </a:solidFill>
              </a:rPr>
              <a:t>– Task 10 – </a:t>
            </a:r>
            <a:r>
              <a:rPr lang="en-US" sz="1140" dirty="0">
                <a:solidFill>
                  <a:srgbClr val="FF0000"/>
                </a:solidFill>
              </a:rPr>
              <a:t>Explain with examples how internal factors within a company can influence a project and how these influences can and need to be monitored as the project progresses.</a:t>
            </a:r>
          </a:p>
          <a:p>
            <a:pPr marL="0" lvl="1">
              <a:buClr>
                <a:srgbClr val="C00000"/>
              </a:buClr>
            </a:pPr>
            <a:r>
              <a:rPr lang="en-US" sz="1140" b="1" dirty="0">
                <a:solidFill>
                  <a:srgbClr val="FF0000"/>
                </a:solidFill>
                <a:latin typeface="Arial" panose="020B0604020202020204" pitchFamily="34" charset="0"/>
                <a:cs typeface="Arial" panose="020B0604020202020204" pitchFamily="34" charset="0"/>
              </a:rPr>
              <a:t>M1.5 – Task 11 </a:t>
            </a:r>
            <a:r>
              <a:rPr lang="en-US" sz="1140" dirty="0">
                <a:solidFill>
                  <a:srgbClr val="FF0000"/>
                </a:solidFill>
                <a:latin typeface="Arial" panose="020B0604020202020204" pitchFamily="34" charset="0"/>
                <a:cs typeface="Arial" panose="020B0604020202020204" pitchFamily="34" charset="0"/>
              </a:rPr>
              <a:t>- Analyse the Internal factors that present a risk to a specific project and explain the potential impacts on the project </a:t>
            </a:r>
          </a:p>
          <a:p>
            <a:pPr marL="0" lvl="1">
              <a:buClr>
                <a:srgbClr val="C00000"/>
              </a:buClr>
            </a:pPr>
            <a:r>
              <a:rPr lang="en-US" sz="1140" b="1" dirty="0" smtClean="0">
                <a:solidFill>
                  <a:srgbClr val="FF0000"/>
                </a:solidFill>
              </a:rPr>
              <a:t>P3.2 </a:t>
            </a:r>
            <a:r>
              <a:rPr lang="en-US" sz="1140" b="1" dirty="0">
                <a:solidFill>
                  <a:srgbClr val="FF0000"/>
                </a:solidFill>
              </a:rPr>
              <a:t>– Task 12 – </a:t>
            </a:r>
            <a:r>
              <a:rPr lang="en-US" sz="1140" dirty="0">
                <a:solidFill>
                  <a:srgbClr val="FF0000"/>
                </a:solidFill>
              </a:rPr>
              <a:t>Explain with examples how external factors within a company can influence a project and how these influences can and need to be monitored as the project progresses.</a:t>
            </a:r>
            <a:endParaRPr lang="en-US" sz="1140" b="1" dirty="0">
              <a:solidFill>
                <a:srgbClr val="FF0000"/>
              </a:solidFill>
              <a:latin typeface="Arial" panose="020B0604020202020204" pitchFamily="34" charset="0"/>
              <a:cs typeface="Arial" panose="020B0604020202020204" pitchFamily="34" charset="0"/>
            </a:endParaRPr>
          </a:p>
          <a:p>
            <a:pPr marL="0" lvl="1">
              <a:buClr>
                <a:srgbClr val="C00000"/>
              </a:buClr>
            </a:pPr>
            <a:r>
              <a:rPr lang="en-US" sz="1140" b="1" dirty="0">
                <a:solidFill>
                  <a:srgbClr val="FF0000"/>
                </a:solidFill>
                <a:latin typeface="Arial" panose="020B0604020202020204" pitchFamily="34" charset="0"/>
                <a:cs typeface="Arial" panose="020B0604020202020204" pitchFamily="34" charset="0"/>
              </a:rPr>
              <a:t>M1.5 – Task 13 </a:t>
            </a:r>
            <a:r>
              <a:rPr lang="en-US" sz="1140" dirty="0">
                <a:solidFill>
                  <a:srgbClr val="FF0000"/>
                </a:solidFill>
                <a:latin typeface="Arial" panose="020B0604020202020204" pitchFamily="34" charset="0"/>
                <a:cs typeface="Arial" panose="020B0604020202020204" pitchFamily="34" charset="0"/>
              </a:rPr>
              <a:t>- Analyse the External factors that present a risk to a specific project and explain the potential impacts on the project.</a:t>
            </a:r>
          </a:p>
          <a:p>
            <a:pPr>
              <a:buClr>
                <a:srgbClr val="C00000"/>
              </a:buClr>
            </a:pPr>
            <a:r>
              <a:rPr lang="en-US" sz="1140" b="1" dirty="0" smtClean="0">
                <a:solidFill>
                  <a:srgbClr val="FF0000"/>
                </a:solidFill>
              </a:rPr>
              <a:t>P3.2 </a:t>
            </a:r>
            <a:r>
              <a:rPr lang="en-US" sz="1140" b="1" dirty="0">
                <a:solidFill>
                  <a:srgbClr val="FF0000"/>
                </a:solidFill>
              </a:rPr>
              <a:t>– Task 14 </a:t>
            </a:r>
            <a:r>
              <a:rPr lang="en-US" sz="1140" dirty="0">
                <a:solidFill>
                  <a:srgbClr val="FF0000"/>
                </a:solidFill>
              </a:rPr>
              <a:t>– Using the </a:t>
            </a:r>
            <a:r>
              <a:rPr lang="en-US" sz="1140" dirty="0">
                <a:solidFill>
                  <a:srgbClr val="FF0000"/>
                </a:solidFill>
                <a:hlinkClick r:id="rId3"/>
              </a:rPr>
              <a:t>website </a:t>
            </a:r>
            <a:r>
              <a:rPr lang="en-US" sz="1140" dirty="0">
                <a:solidFill>
                  <a:srgbClr val="FF0000"/>
                </a:solidFill>
              </a:rPr>
              <a:t>examples, explain how other factors can present a risk to the success of a project.</a:t>
            </a:r>
          </a:p>
          <a:p>
            <a:pPr>
              <a:buClr>
                <a:srgbClr val="C00000"/>
              </a:buClr>
            </a:pPr>
            <a:r>
              <a:rPr lang="en-US" sz="1140" b="1" dirty="0">
                <a:solidFill>
                  <a:srgbClr val="FF0000"/>
                </a:solidFill>
              </a:rPr>
              <a:t>P3.2 – Task 15 </a:t>
            </a:r>
            <a:r>
              <a:rPr lang="en-US" sz="1140" dirty="0">
                <a:solidFill>
                  <a:srgbClr val="FF0000"/>
                </a:solidFill>
              </a:rPr>
              <a:t>– Discuss in terms of your project the need to monitor other activities in order for a project to be more of a success.</a:t>
            </a:r>
          </a:p>
          <a:p>
            <a:pPr>
              <a:buClr>
                <a:srgbClr val="C00000"/>
              </a:buClr>
            </a:pPr>
            <a:r>
              <a:rPr lang="en-US" sz="1140" b="1" dirty="0">
                <a:solidFill>
                  <a:srgbClr val="FF0000"/>
                </a:solidFill>
                <a:latin typeface="Arial" panose="020B0604020202020204" pitchFamily="34" charset="0"/>
                <a:cs typeface="Arial" panose="020B0604020202020204" pitchFamily="34" charset="0"/>
              </a:rPr>
              <a:t>M1.5 – Task 16 </a:t>
            </a:r>
            <a:r>
              <a:rPr lang="en-US" sz="1140" dirty="0">
                <a:solidFill>
                  <a:srgbClr val="FF0000"/>
                </a:solidFill>
                <a:latin typeface="Arial" panose="020B0604020202020204" pitchFamily="34" charset="0"/>
                <a:cs typeface="Arial" panose="020B0604020202020204" pitchFamily="34" charset="0"/>
              </a:rPr>
              <a:t>- Analyse the Other factors that present a risk to a specific project and explain the potential impacts on the project.</a:t>
            </a:r>
          </a:p>
          <a:p>
            <a:pPr>
              <a:buClr>
                <a:srgbClr val="C00000"/>
              </a:buClr>
            </a:pPr>
            <a:r>
              <a:rPr lang="en-US" sz="1140" b="1" dirty="0">
                <a:solidFill>
                  <a:srgbClr val="FF0000"/>
                </a:solidFill>
                <a:latin typeface="Arial" panose="020B0604020202020204" pitchFamily="34" charset="0"/>
                <a:cs typeface="Arial" panose="020B0604020202020204" pitchFamily="34" charset="0"/>
              </a:rPr>
              <a:t>D1.2 – Task 17 </a:t>
            </a:r>
            <a:r>
              <a:rPr lang="en-US" sz="1140" dirty="0">
                <a:solidFill>
                  <a:srgbClr val="FF0000"/>
                </a:solidFill>
                <a:latin typeface="Arial" panose="020B0604020202020204" pitchFamily="34" charset="0"/>
                <a:cs typeface="Arial" panose="020B0604020202020204" pitchFamily="34" charset="0"/>
              </a:rPr>
              <a:t>– In terms of Internal, External and Other risks, evaluate the effectiveness of the methods against the potential risks when monitoring your specific project.</a:t>
            </a:r>
            <a:endParaRPr lang="en-US" sz="114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3600" smtClean="0"/>
              <a:t>P3, M1 and D1 </a:t>
            </a:r>
            <a:r>
              <a:rPr lang="en-US" sz="3600" dirty="0" smtClean="0"/>
              <a:t>– Assessment Criteria</a:t>
            </a:r>
            <a:endParaRPr lang="en-US" sz="3600" dirty="0"/>
          </a:p>
        </p:txBody>
      </p:sp>
    </p:spTree>
    <p:extLst>
      <p:ext uri="{BB962C8B-B14F-4D97-AF65-F5344CB8AC3E}">
        <p14:creationId xmlns:p14="http://schemas.microsoft.com/office/powerpoint/2010/main" val="295450402"/>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8784976" cy="620688"/>
          </a:xfrm>
        </p:spPr>
        <p:txBody>
          <a:bodyPr>
            <a:noAutofit/>
          </a:bodyPr>
          <a:lstStyle/>
          <a:p>
            <a:pPr>
              <a:buClr>
                <a:srgbClr val="00B050"/>
              </a:buClr>
              <a:buSzPct val="80000"/>
            </a:pPr>
            <a:r>
              <a:rPr lang="en-US" sz="3600" dirty="0">
                <a:solidFill>
                  <a:srgbClr val="000000"/>
                </a:solidFill>
                <a:latin typeface="Arial" panose="020B0604020202020204" pitchFamily="34" charset="0"/>
              </a:rPr>
              <a:t>Qualification </a:t>
            </a:r>
            <a:r>
              <a:rPr lang="en-US" sz="3600" dirty="0" smtClean="0">
                <a:solidFill>
                  <a:srgbClr val="000000"/>
                </a:solidFill>
                <a:latin typeface="Arial" panose="020B0604020202020204" pitchFamily="34" charset="0"/>
              </a:rPr>
              <a:t>Grade Table - Diploma</a:t>
            </a:r>
            <a:endParaRPr lang="en-US" sz="3600" dirty="0">
              <a:solidFill>
                <a:srgbClr val="000000"/>
              </a:solidFill>
              <a:latin typeface="Arial" panose="020B0604020202020204" pitchFamily="34" charset="0"/>
            </a:endParaRPr>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5632311"/>
          </a:xfrm>
          <a:prstGeom prst="rect">
            <a:avLst/>
          </a:prstGeom>
        </p:spPr>
        <p:txBody>
          <a:bodyPr wrap="square">
            <a:spAutoFit/>
          </a:bodyPr>
          <a:lstStyle/>
          <a:p>
            <a:pPr marL="285750" indent="-285750">
              <a:buClr>
                <a:srgbClr val="00B050"/>
              </a:buClr>
              <a:buSzPct val="80000"/>
              <a:buFont typeface="Wingdings 3" panose="05040102010807070707" pitchFamily="18" charset="2"/>
              <a:buChar char=""/>
            </a:pPr>
            <a:r>
              <a:rPr lang="en-US" dirty="0">
                <a:solidFill>
                  <a:srgbClr val="000000"/>
                </a:solidFill>
                <a:latin typeface="Arial" panose="020B0604020202020204" pitchFamily="34" charset="0"/>
              </a:rPr>
              <a:t>Having calculated the total number of points based on the unit grades you would check this figure in the qualification grade table, for the relevant qualification, to identify the overall qualification grade. If a learner doesn’t achieve the lowest points score required for the qualification, we issue an unclassified result.</a:t>
            </a:r>
          </a:p>
          <a:p>
            <a:pPr>
              <a:buClr>
                <a:srgbClr val="00B050"/>
              </a:buClr>
              <a:buSzPct val="80000"/>
            </a:pPr>
            <a:r>
              <a:rPr lang="en-US" b="1" dirty="0">
                <a:solidFill>
                  <a:srgbClr val="000000"/>
                </a:solidFill>
                <a:latin typeface="Arial" panose="020B0604020202020204" pitchFamily="34" charset="0"/>
              </a:rPr>
              <a:t>Example A</a:t>
            </a:r>
          </a:p>
          <a:p>
            <a:pPr marL="285750" indent="-285750">
              <a:buClr>
                <a:srgbClr val="00B050"/>
              </a:buClr>
              <a:buSzPct val="80000"/>
              <a:buFont typeface="Wingdings 3" panose="05040102010807070707" pitchFamily="18" charset="2"/>
              <a:buChar char=""/>
            </a:pPr>
            <a:r>
              <a:rPr lang="en-US" dirty="0">
                <a:solidFill>
                  <a:srgbClr val="000000"/>
                </a:solidFill>
                <a:latin typeface="Arial" panose="020B0604020202020204" pitchFamily="34" charset="0"/>
              </a:rPr>
              <a:t>Learner A has taken the units required for the Foundation Diploma</a:t>
            </a:r>
            <a:r>
              <a:rPr lang="en-US" dirty="0" smtClean="0">
                <a:solidFill>
                  <a:srgbClr val="000000"/>
                </a:solidFill>
                <a:latin typeface="Arial" panose="020B0604020202020204" pitchFamily="34" charset="0"/>
              </a:rPr>
              <a:t>:</a:t>
            </a: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smtClean="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endParaRPr lang="en-US" dirty="0">
              <a:solidFill>
                <a:srgbClr val="000000"/>
              </a:solidFill>
              <a:latin typeface="Arial" panose="020B0604020202020204" pitchFamily="34" charset="0"/>
            </a:endParaRPr>
          </a:p>
          <a:p>
            <a:pPr marL="285750" indent="-285750">
              <a:buClr>
                <a:srgbClr val="00B050"/>
              </a:buClr>
              <a:buSzPct val="80000"/>
              <a:buFont typeface="Wingdings 3" panose="05040102010807070707" pitchFamily="18" charset="2"/>
              <a:buChar char=""/>
            </a:pPr>
            <a:r>
              <a:rPr lang="en-US" dirty="0"/>
              <a:t>In this example, Learner A has an overall qualification grade of a Merit </a:t>
            </a:r>
            <a:r>
              <a:rPr lang="en-US" dirty="0" err="1"/>
              <a:t>Merit</a:t>
            </a:r>
            <a:r>
              <a:rPr lang="en-US" dirty="0"/>
              <a:t>. </a:t>
            </a:r>
            <a:endParaRPr lang="en-US" dirty="0" smtClean="0">
              <a:solidFill>
                <a:srgbClr val="000000"/>
              </a:solidFill>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0661191"/>
              </p:ext>
            </p:extLst>
          </p:nvPr>
        </p:nvGraphicFramePr>
        <p:xfrm>
          <a:off x="395536" y="3140968"/>
          <a:ext cx="8424935" cy="3143250"/>
        </p:xfrm>
        <a:graphic>
          <a:graphicData uri="http://schemas.openxmlformats.org/drawingml/2006/table">
            <a:tbl>
              <a:tblPr>
                <a:tableStyleId>{E8B1032C-EA38-4F05-BA0D-38AFFFC7BED3}</a:tableStyleId>
              </a:tblPr>
              <a:tblGrid>
                <a:gridCol w="1728192"/>
                <a:gridCol w="1512168"/>
                <a:gridCol w="2520280"/>
                <a:gridCol w="2664295"/>
              </a:tblGrid>
              <a:tr h="190500">
                <a:tc>
                  <a:txBody>
                    <a:bodyPr/>
                    <a:lstStyle/>
                    <a:p>
                      <a:pPr algn="l" fontAlgn="b"/>
                      <a:r>
                        <a:rPr lang="en-GB" sz="2000" b="1" u="none" strike="noStrike" dirty="0" smtClean="0">
                          <a:effectLst/>
                          <a:latin typeface="Arial" panose="020B0604020202020204" pitchFamily="34" charset="0"/>
                          <a:cs typeface="Arial" panose="020B0604020202020204" pitchFamily="34" charset="0"/>
                        </a:rPr>
                        <a:t>Unit</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u="none" strike="noStrike" dirty="0" smtClean="0">
                          <a:effectLst/>
                          <a:latin typeface="Arial" panose="020B0604020202020204" pitchFamily="34" charset="0"/>
                          <a:cs typeface="Arial" panose="020B0604020202020204" pitchFamily="34" charset="0"/>
                        </a:rPr>
                        <a:t>GLH</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i="0" u="none" strike="noStrike" dirty="0" smtClean="0">
                          <a:solidFill>
                            <a:srgbClr val="000000"/>
                          </a:solidFill>
                          <a:effectLst/>
                          <a:latin typeface="Arial" panose="020B0604020202020204" pitchFamily="34" charset="0"/>
                          <a:cs typeface="Arial" panose="020B0604020202020204" pitchFamily="34" charset="0"/>
                        </a:rPr>
                        <a:t>Grade</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i="0" u="none" strike="noStrike" dirty="0" smtClean="0">
                          <a:solidFill>
                            <a:srgbClr val="000000"/>
                          </a:solidFill>
                          <a:effectLst/>
                          <a:latin typeface="Arial" panose="020B0604020202020204" pitchFamily="34" charset="0"/>
                          <a:cs typeface="Arial" panose="020B0604020202020204" pitchFamily="34" charset="0"/>
                        </a:rPr>
                        <a:t>Number of Points</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120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28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2</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Merit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16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42297">
                <a:tc>
                  <a:txBody>
                    <a:bodyPr/>
                    <a:lstStyle/>
                    <a:p>
                      <a:pPr algn="l" fontAlgn="b"/>
                      <a:r>
                        <a:rPr lang="en-GB" sz="2000" u="none" strike="noStrike" dirty="0" smtClean="0">
                          <a:effectLst/>
                          <a:latin typeface="Arial" panose="020B0604020202020204" pitchFamily="34" charset="0"/>
                          <a:cs typeface="Arial" panose="020B0604020202020204" pitchFamily="34" charset="0"/>
                        </a:rPr>
                        <a:t>3</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14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4</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Merit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16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u="none" strike="noStrike" dirty="0" smtClean="0">
                          <a:effectLst/>
                          <a:latin typeface="Arial" panose="020B0604020202020204" pitchFamily="34" charset="0"/>
                          <a:cs typeface="Arial" panose="020B0604020202020204" pitchFamily="34" charset="0"/>
                        </a:rPr>
                        <a:t>11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smtClean="0">
                          <a:effectLst/>
                          <a:latin typeface="Arial" panose="020B0604020202020204" pitchFamily="34" charset="0"/>
                          <a:cs typeface="Arial" panose="020B0604020202020204" pitchFamily="34" charset="0"/>
                        </a:rPr>
                        <a:t>Distinction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18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16</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14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17</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Distinction</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18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20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60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Pass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 14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190500">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Total GLH</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540</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0" i="0" u="none" strike="noStrike" dirty="0" smtClean="0">
                          <a:solidFill>
                            <a:srgbClr val="000000"/>
                          </a:solidFill>
                          <a:effectLst/>
                          <a:latin typeface="Arial" panose="020B0604020202020204" pitchFamily="34" charset="0"/>
                          <a:cs typeface="Arial" panose="020B0604020202020204" pitchFamily="34" charset="0"/>
                        </a:rPr>
                        <a:t>Total no. of points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b="1" i="0" u="none" strike="noStrike" dirty="0" smtClean="0">
                          <a:solidFill>
                            <a:srgbClr val="000000"/>
                          </a:solidFill>
                          <a:effectLst/>
                          <a:latin typeface="Arial" panose="020B0604020202020204" pitchFamily="34" charset="0"/>
                          <a:cs typeface="Arial" panose="020B0604020202020204" pitchFamily="34" charset="0"/>
                        </a:rPr>
                        <a:t>= 138 points</a:t>
                      </a:r>
                      <a:endParaRPr lang="en-GB"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11336158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8784976" cy="620688"/>
          </a:xfrm>
        </p:spPr>
        <p:txBody>
          <a:bodyPr>
            <a:noAutofit/>
          </a:bodyPr>
          <a:lstStyle/>
          <a:p>
            <a:pPr>
              <a:buClr>
                <a:srgbClr val="00B050"/>
              </a:buClr>
              <a:buSzPct val="80000"/>
            </a:pPr>
            <a:r>
              <a:rPr lang="en-US" sz="2800" dirty="0">
                <a:solidFill>
                  <a:srgbClr val="000000"/>
                </a:solidFill>
                <a:latin typeface="Arial" panose="020B0604020202020204" pitchFamily="34" charset="0"/>
              </a:rPr>
              <a:t>Qualification </a:t>
            </a:r>
            <a:r>
              <a:rPr lang="en-US" sz="2800" dirty="0" smtClean="0">
                <a:solidFill>
                  <a:srgbClr val="000000"/>
                </a:solidFill>
                <a:latin typeface="Arial" panose="020B0604020202020204" pitchFamily="34" charset="0"/>
              </a:rPr>
              <a:t>Grade Table – Foundation Diploma</a:t>
            </a:r>
            <a:endParaRPr lang="en-US" sz="2800" dirty="0">
              <a:solidFill>
                <a:srgbClr val="000000"/>
              </a:solidFill>
              <a:latin typeface="Arial" panose="020B0604020202020204" pitchFamily="34" charset="0"/>
            </a:endParaRPr>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1815882"/>
          </a:xfrm>
          <a:prstGeom prst="rect">
            <a:avLst/>
          </a:prstGeom>
        </p:spPr>
        <p:txBody>
          <a:bodyPr wrap="square">
            <a:spAutoFit/>
          </a:bodyPr>
          <a:lstStyle/>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Qualification grade table OCR Level 3 Cambridge Technical Foundation Diploma (</a:t>
            </a:r>
            <a:r>
              <a:rPr lang="en-US" sz="2800" b="1" dirty="0">
                <a:solidFill>
                  <a:srgbClr val="000000"/>
                </a:solidFill>
                <a:latin typeface="Arial" panose="020B0604020202020204" pitchFamily="34" charset="0"/>
              </a:rPr>
              <a:t>540 GLH</a:t>
            </a:r>
            <a:r>
              <a:rPr lang="en-US" sz="2800" dirty="0">
                <a:solidFill>
                  <a:srgbClr val="000000"/>
                </a:solidFill>
                <a:latin typeface="Arial" panose="020B0604020202020204" pitchFamily="34" charset="0"/>
              </a:rPr>
              <a:t>)</a:t>
            </a:r>
          </a:p>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The table below shows the points ranges and the grades that those ranges achieve.</a:t>
            </a:r>
            <a:endParaRPr lang="en-US" sz="2800" dirty="0" smtClean="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3139194"/>
              </p:ext>
            </p:extLst>
          </p:nvPr>
        </p:nvGraphicFramePr>
        <p:xfrm>
          <a:off x="395536" y="2970979"/>
          <a:ext cx="8280920" cy="3554365"/>
        </p:xfrm>
        <a:graphic>
          <a:graphicData uri="http://schemas.openxmlformats.org/drawingml/2006/table">
            <a:tbl>
              <a:tblPr>
                <a:tableStyleId>{10A1B5D5-9B99-4C35-A422-299274C87663}</a:tableStyleId>
              </a:tblPr>
              <a:tblGrid>
                <a:gridCol w="2473968"/>
                <a:gridCol w="4157640"/>
                <a:gridCol w="1649312"/>
              </a:tblGrid>
              <a:tr h="256179">
                <a:tc>
                  <a:txBody>
                    <a:bodyPr/>
                    <a:lstStyle/>
                    <a:p>
                      <a:pPr algn="l" fontAlgn="b"/>
                      <a:r>
                        <a:rPr lang="en-GB" sz="2400" b="1" u="none" strike="noStrike" dirty="0">
                          <a:effectLst/>
                          <a:latin typeface="Arial" panose="020B0604020202020204" pitchFamily="34" charset="0"/>
                          <a:cs typeface="Arial" panose="020B0604020202020204" pitchFamily="34" charset="0"/>
                        </a:rPr>
                        <a:t>Points range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b="1" u="none" strike="noStrike" dirty="0">
                          <a:effectLst/>
                          <a:latin typeface="Arial" panose="020B0604020202020204" pitchFamily="34" charset="0"/>
                          <a:cs typeface="Arial" panose="020B0604020202020204" pitchFamily="34" charset="0"/>
                        </a:rPr>
                        <a:t>Grade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dirty="0">
                          <a:effectLst/>
                          <a:latin typeface="Arial" panose="020B0604020202020204" pitchFamily="34" charset="0"/>
                          <a:cs typeface="Arial" panose="020B0604020202020204" pitchFamily="34" charset="0"/>
                        </a:rPr>
                        <a:t>156 and above</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a:effectLst/>
                          <a:latin typeface="Arial" panose="020B0604020202020204" pitchFamily="34" charset="0"/>
                          <a:cs typeface="Arial" panose="020B0604020202020204" pitchFamily="34" charset="0"/>
                        </a:rPr>
                        <a:t>153 – 155</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150 – 152</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a:t>
                      </a:r>
                      <a:r>
                        <a:rPr lang="en-GB" sz="2400" u="none" strike="noStrike" dirty="0" err="1">
                          <a:effectLst/>
                          <a:latin typeface="Arial" panose="020B0604020202020204" pitchFamily="34" charset="0"/>
                          <a:cs typeface="Arial" panose="020B0604020202020204" pitchFamily="34" charset="0"/>
                        </a:rPr>
                        <a:t>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144 – 149</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138 – 143</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a:t>
                      </a:r>
                      <a:r>
                        <a:rPr lang="en-GB" sz="2400" u="none" strike="noStrike" dirty="0" err="1">
                          <a:effectLst/>
                          <a:latin typeface="Arial" panose="020B0604020202020204" pitchFamily="34" charset="0"/>
                          <a:cs typeface="Arial" panose="020B0604020202020204" pitchFamily="34" charset="0"/>
                        </a:rPr>
                        <a:t>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132 – 137</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126 – 131</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Pass </a:t>
                      </a:r>
                      <a:r>
                        <a:rPr lang="en-GB" sz="2400" u="none" strike="noStrike" dirty="0" err="1">
                          <a:effectLst/>
                          <a:latin typeface="Arial" panose="020B0604020202020204" pitchFamily="34" charset="0"/>
                          <a:cs typeface="Arial" panose="020B0604020202020204" pitchFamily="34" charset="0"/>
                        </a:rPr>
                        <a:t>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PP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a:effectLst/>
                          <a:latin typeface="Arial" panose="020B0604020202020204" pitchFamily="34" charset="0"/>
                          <a:cs typeface="Arial" panose="020B0604020202020204" pitchFamily="34" charset="0"/>
                        </a:rPr>
                        <a:t>Below 126</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Unclassified</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80183766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8784976" cy="620688"/>
          </a:xfrm>
        </p:spPr>
        <p:txBody>
          <a:bodyPr>
            <a:noAutofit/>
          </a:bodyPr>
          <a:lstStyle/>
          <a:p>
            <a:pPr>
              <a:buClr>
                <a:srgbClr val="00B050"/>
              </a:buClr>
              <a:buSzPct val="80000"/>
            </a:pPr>
            <a:r>
              <a:rPr lang="en-US" sz="2800" dirty="0">
                <a:solidFill>
                  <a:srgbClr val="000000"/>
                </a:solidFill>
                <a:latin typeface="Arial" panose="020B0604020202020204" pitchFamily="34" charset="0"/>
              </a:rPr>
              <a:t>Qualification </a:t>
            </a:r>
            <a:r>
              <a:rPr lang="en-US" sz="2800" dirty="0" smtClean="0">
                <a:solidFill>
                  <a:srgbClr val="000000"/>
                </a:solidFill>
                <a:latin typeface="Arial" panose="020B0604020202020204" pitchFamily="34" charset="0"/>
              </a:rPr>
              <a:t>Grade Table – Technical Diploma</a:t>
            </a:r>
            <a:endParaRPr lang="en-US" sz="2800" dirty="0">
              <a:solidFill>
                <a:srgbClr val="000000"/>
              </a:solidFill>
              <a:latin typeface="Arial" panose="020B0604020202020204" pitchFamily="34" charset="0"/>
            </a:endParaRPr>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1815882"/>
          </a:xfrm>
          <a:prstGeom prst="rect">
            <a:avLst/>
          </a:prstGeom>
        </p:spPr>
        <p:txBody>
          <a:bodyPr wrap="square">
            <a:spAutoFit/>
          </a:bodyPr>
          <a:lstStyle/>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Qualification grade table OCR Level 3 Cambridge Technical Diploma </a:t>
            </a:r>
            <a:r>
              <a:rPr lang="en-US" sz="2800" b="1" dirty="0">
                <a:solidFill>
                  <a:srgbClr val="000000"/>
                </a:solidFill>
                <a:latin typeface="Arial" panose="020B0604020202020204" pitchFamily="34" charset="0"/>
              </a:rPr>
              <a:t>(720 GLH)</a:t>
            </a:r>
          </a:p>
          <a:p>
            <a:pPr marL="365125" indent="-365125">
              <a:buClr>
                <a:srgbClr val="00B050"/>
              </a:buClr>
              <a:buSzPct val="80000"/>
              <a:buFont typeface="Wingdings 3" panose="05040102010807070707" pitchFamily="18" charset="2"/>
              <a:buChar char=""/>
            </a:pPr>
            <a:r>
              <a:rPr lang="en-US" sz="2800" dirty="0">
                <a:solidFill>
                  <a:srgbClr val="000000"/>
                </a:solidFill>
                <a:latin typeface="Arial" panose="020B0604020202020204" pitchFamily="34" charset="0"/>
              </a:rPr>
              <a:t>The table below shows the points ranges and the grades that those ranges achieve.</a:t>
            </a:r>
            <a:endParaRPr lang="en-US" sz="2800" dirty="0" smtClean="0">
              <a:solidFill>
                <a:srgbClr val="000000"/>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20743677"/>
              </p:ext>
            </p:extLst>
          </p:nvPr>
        </p:nvGraphicFramePr>
        <p:xfrm>
          <a:off x="395536" y="2970979"/>
          <a:ext cx="8280920" cy="3554365"/>
        </p:xfrm>
        <a:graphic>
          <a:graphicData uri="http://schemas.openxmlformats.org/drawingml/2006/table">
            <a:tbl>
              <a:tblPr>
                <a:tableStyleId>{10A1B5D5-9B99-4C35-A422-299274C87663}</a:tableStyleId>
              </a:tblPr>
              <a:tblGrid>
                <a:gridCol w="2473968"/>
                <a:gridCol w="4157640"/>
                <a:gridCol w="1649312"/>
              </a:tblGrid>
              <a:tr h="256179">
                <a:tc>
                  <a:txBody>
                    <a:bodyPr/>
                    <a:lstStyle/>
                    <a:p>
                      <a:pPr algn="l" fontAlgn="b"/>
                      <a:r>
                        <a:rPr lang="en-GB" sz="2400" b="1" u="none" strike="noStrike" dirty="0">
                          <a:effectLst/>
                          <a:latin typeface="Arial" panose="020B0604020202020204" pitchFamily="34" charset="0"/>
                          <a:cs typeface="Arial" panose="020B0604020202020204" pitchFamily="34" charset="0"/>
                        </a:rPr>
                        <a:t>Points range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b="1" u="none" strike="noStrike" dirty="0">
                          <a:effectLst/>
                          <a:latin typeface="Arial" panose="020B0604020202020204" pitchFamily="34" charset="0"/>
                          <a:cs typeface="Arial" panose="020B0604020202020204" pitchFamily="34" charset="0"/>
                        </a:rPr>
                        <a:t>Grade</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dirty="0" smtClean="0">
                          <a:effectLst/>
                          <a:latin typeface="Arial" panose="020B0604020202020204" pitchFamily="34" charset="0"/>
                          <a:cs typeface="Arial" panose="020B0604020202020204" pitchFamily="34" charset="0"/>
                        </a:rPr>
                        <a:t>208 </a:t>
                      </a:r>
                      <a:r>
                        <a:rPr lang="en-GB" sz="2400" u="none" strike="noStrike" dirty="0">
                          <a:effectLst/>
                          <a:latin typeface="Arial" panose="020B0604020202020204" pitchFamily="34" charset="0"/>
                          <a:cs typeface="Arial" panose="020B0604020202020204" pitchFamily="34" charset="0"/>
                        </a:rPr>
                        <a:t>and above</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63685">
                <a:tc>
                  <a:txBody>
                    <a:bodyPr/>
                    <a:lstStyle/>
                    <a:p>
                      <a:pPr algn="l" fontAlgn="b"/>
                      <a:r>
                        <a:rPr lang="en-GB" sz="2400" u="none" strike="noStrike" dirty="0" smtClean="0">
                          <a:effectLst/>
                          <a:latin typeface="Arial" panose="020B0604020202020204" pitchFamily="34" charset="0"/>
                          <a:cs typeface="Arial" panose="020B0604020202020204" pitchFamily="34" charset="0"/>
                        </a:rPr>
                        <a:t>204 - 207</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200 – 203</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a:t>
                      </a:r>
                      <a:r>
                        <a:rPr lang="en-GB" sz="2400" u="none" strike="noStrike" dirty="0" err="1">
                          <a:effectLst/>
                          <a:latin typeface="Arial" panose="020B0604020202020204" pitchFamily="34" charset="0"/>
                          <a:cs typeface="Arial" panose="020B0604020202020204" pitchFamily="34" charset="0"/>
                        </a:rPr>
                        <a:t>Distinction</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DD</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192 – 199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Distinction 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DM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184 – 191</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a:t>
                      </a:r>
                      <a:r>
                        <a:rPr lang="en-GB" sz="2400" u="none" strike="noStrike" dirty="0" err="1">
                          <a:effectLst/>
                          <a:latin typeface="Arial" panose="020B0604020202020204" pitchFamily="34" charset="0"/>
                          <a:cs typeface="Arial" panose="020B0604020202020204" pitchFamily="34" charset="0"/>
                        </a:rPr>
                        <a:t>Merit</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MM</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176 – 183</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Merit 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MP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smtClean="0">
                          <a:effectLst/>
                          <a:latin typeface="Arial" panose="020B0604020202020204" pitchFamily="34" charset="0"/>
                          <a:cs typeface="Arial" panose="020B0604020202020204" pitchFamily="34" charset="0"/>
                        </a:rPr>
                        <a:t>168 - 175</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Pass </a:t>
                      </a:r>
                      <a:r>
                        <a:rPr lang="en-GB" sz="2400" u="none" strike="noStrike" dirty="0" err="1">
                          <a:effectLst/>
                          <a:latin typeface="Arial" panose="020B0604020202020204" pitchFamily="34" charset="0"/>
                          <a:cs typeface="Arial" panose="020B0604020202020204" pitchFamily="34" charset="0"/>
                        </a:rPr>
                        <a:t>Pass</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a:effectLst/>
                          <a:latin typeface="Arial" panose="020B0604020202020204" pitchFamily="34" charset="0"/>
                          <a:cs typeface="Arial" panose="020B0604020202020204" pitchFamily="34" charset="0"/>
                        </a:rPr>
                        <a:t>PP</a:t>
                      </a:r>
                      <a:endParaRPr lang="en-GB"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256179">
                <a:tc>
                  <a:txBody>
                    <a:bodyPr/>
                    <a:lstStyle/>
                    <a:p>
                      <a:pPr algn="l" fontAlgn="b"/>
                      <a:r>
                        <a:rPr lang="en-GB" sz="2400" u="none" strike="noStrike" dirty="0">
                          <a:effectLst/>
                          <a:latin typeface="Arial" panose="020B0604020202020204" pitchFamily="34" charset="0"/>
                          <a:cs typeface="Arial" panose="020B0604020202020204" pitchFamily="34" charset="0"/>
                        </a:rPr>
                        <a:t>Below </a:t>
                      </a:r>
                      <a:r>
                        <a:rPr lang="en-GB" sz="2400" u="none" strike="noStrike" dirty="0" smtClean="0">
                          <a:effectLst/>
                          <a:latin typeface="Arial" panose="020B0604020202020204" pitchFamily="34" charset="0"/>
                          <a:cs typeface="Arial" panose="020B0604020202020204" pitchFamily="34" charset="0"/>
                        </a:rPr>
                        <a:t>168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Unclassified</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400" u="none" strike="noStrike" dirty="0">
                          <a:effectLst/>
                          <a:latin typeface="Arial" panose="020B0604020202020204" pitchFamily="34" charset="0"/>
                          <a:cs typeface="Arial" panose="020B0604020202020204" pitchFamily="34" charset="0"/>
                        </a:rPr>
                        <a:t>U</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182246552"/>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70266" y="72008"/>
            <a:ext cx="8859452" cy="548680"/>
          </a:xfrm>
        </p:spPr>
        <p:txBody>
          <a:bodyPr>
            <a:noAutofit/>
          </a:bodyPr>
          <a:lstStyle/>
          <a:p>
            <a:r>
              <a:rPr lang="en-US" sz="3600" dirty="0" smtClean="0"/>
              <a:t>Unit 15 – Learning Outcome (LO) Weightings</a:t>
            </a:r>
            <a:endParaRPr lang="en-US" sz="3600" dirty="0"/>
          </a:p>
        </p:txBody>
      </p:sp>
      <p:sp>
        <p:nvSpPr>
          <p:cNvPr id="4" name="Rectangle 3"/>
          <p:cNvSpPr/>
          <p:nvPr/>
        </p:nvSpPr>
        <p:spPr>
          <a:xfrm>
            <a:off x="251520" y="1124744"/>
            <a:ext cx="8568952" cy="5524589"/>
          </a:xfrm>
          <a:prstGeom prst="rect">
            <a:avLst/>
          </a:prstGeom>
        </p:spPr>
        <p:txBody>
          <a:bodyPr wrap="square">
            <a:spAutoFit/>
          </a:bodyPr>
          <a:lstStyle/>
          <a:p>
            <a:pPr>
              <a:spcAft>
                <a:spcPts val="600"/>
              </a:spcAft>
            </a:pPr>
            <a:r>
              <a:rPr lang="en-GB" sz="1900" b="1" dirty="0" smtClean="0">
                <a:solidFill>
                  <a:srgbClr val="FF0000"/>
                </a:solidFill>
                <a:latin typeface="Arial" panose="020B0604020202020204" pitchFamily="34" charset="0"/>
              </a:rPr>
              <a:t>Assessment Guidance </a:t>
            </a:r>
            <a:endParaRPr lang="en-GB" sz="1900" dirty="0" smtClean="0">
              <a:solidFill>
                <a:srgbClr val="FF0000"/>
              </a:solidFill>
              <a:latin typeface="Arial" panose="020B0604020202020204" pitchFamily="34" charset="0"/>
            </a:endParaRPr>
          </a:p>
          <a:p>
            <a:pPr marL="285750" indent="-285750">
              <a:spcAft>
                <a:spcPts val="600"/>
              </a:spcAft>
              <a:buClr>
                <a:srgbClr val="00B050"/>
              </a:buClr>
              <a:buFont typeface="Wingdings 3" panose="05040102010807070707" pitchFamily="18" charset="2"/>
              <a:buChar char=""/>
            </a:pPr>
            <a:r>
              <a:rPr lang="en-US" sz="1900" dirty="0" smtClean="0">
                <a:solidFill>
                  <a:srgbClr val="000000"/>
                </a:solidFill>
                <a:latin typeface="Arial" panose="020B0604020202020204" pitchFamily="34" charset="0"/>
              </a:rPr>
              <a:t>All </a:t>
            </a:r>
            <a:r>
              <a:rPr lang="en-US" sz="1900" dirty="0">
                <a:solidFill>
                  <a:srgbClr val="000000"/>
                </a:solidFill>
                <a:latin typeface="Arial" panose="020B0604020202020204" pitchFamily="34" charset="0"/>
              </a:rPr>
              <a:t>Learning Outcomes are assessed through an externally set written examination paper, worth a maximum of 60 marks and 1 hour 30 minutes in duration. </a:t>
            </a:r>
          </a:p>
          <a:p>
            <a:pPr marL="285750" indent="-285750">
              <a:spcAft>
                <a:spcPts val="600"/>
              </a:spcAft>
              <a:buClr>
                <a:srgbClr val="00B050"/>
              </a:buClr>
              <a:buFont typeface="Wingdings 3" panose="05040102010807070707" pitchFamily="18" charset="2"/>
              <a:buChar char=""/>
            </a:pPr>
            <a:r>
              <a:rPr lang="en-US" sz="1900" dirty="0">
                <a:solidFill>
                  <a:srgbClr val="000000"/>
                </a:solidFill>
                <a:latin typeface="Arial" panose="020B0604020202020204" pitchFamily="34" charset="0"/>
              </a:rPr>
              <a:t>The assessment comprises short answer questions and questions requiring more extended responses, some will be based on in tray exercises testing skills and underpinning knowledge. </a:t>
            </a:r>
          </a:p>
          <a:p>
            <a:pPr marL="285750" indent="-285750">
              <a:spcAft>
                <a:spcPts val="600"/>
              </a:spcAft>
              <a:buClr>
                <a:srgbClr val="00B050"/>
              </a:buClr>
              <a:buFont typeface="Wingdings 3" panose="05040102010807070707" pitchFamily="18" charset="2"/>
              <a:buChar char=""/>
            </a:pPr>
            <a:r>
              <a:rPr lang="en-US" sz="1900" dirty="0">
                <a:solidFill>
                  <a:srgbClr val="000000"/>
                </a:solidFill>
                <a:latin typeface="Arial" panose="020B0604020202020204" pitchFamily="34" charset="0"/>
              </a:rPr>
              <a:t>It is important for learners to have the opportunity to learn and apply the knowledge and skills in order to successfully achieve the unit. </a:t>
            </a:r>
          </a:p>
          <a:p>
            <a:pPr>
              <a:spcAft>
                <a:spcPts val="600"/>
              </a:spcAft>
            </a:pPr>
            <a:r>
              <a:rPr lang="en-GB" sz="1900" b="1" dirty="0" smtClean="0">
                <a:solidFill>
                  <a:srgbClr val="FF0000"/>
                </a:solidFill>
                <a:latin typeface="Arial" panose="020B0604020202020204" pitchFamily="34" charset="0"/>
              </a:rPr>
              <a:t>Synoptic Learning And Assessment </a:t>
            </a:r>
            <a:endParaRPr lang="en-GB" sz="1900" dirty="0" smtClean="0">
              <a:solidFill>
                <a:srgbClr val="FF0000"/>
              </a:solidFill>
              <a:latin typeface="Arial" panose="020B0604020202020204" pitchFamily="34" charset="0"/>
            </a:endParaRPr>
          </a:p>
          <a:p>
            <a:pPr marL="285750" indent="-285750">
              <a:spcAft>
                <a:spcPts val="600"/>
              </a:spcAft>
              <a:buClr>
                <a:srgbClr val="00B050"/>
              </a:buClr>
              <a:buFont typeface="Wingdings 3" panose="05040102010807070707" pitchFamily="18" charset="2"/>
              <a:buChar char=""/>
            </a:pPr>
            <a:r>
              <a:rPr lang="en-US" sz="1900" dirty="0" smtClean="0">
                <a:solidFill>
                  <a:srgbClr val="000000"/>
                </a:solidFill>
                <a:latin typeface="Arial" panose="020B0604020202020204" pitchFamily="34" charset="0"/>
              </a:rPr>
              <a:t>Ten </a:t>
            </a:r>
            <a:r>
              <a:rPr lang="en-US" sz="1900" dirty="0">
                <a:solidFill>
                  <a:srgbClr val="000000"/>
                </a:solidFill>
                <a:latin typeface="Arial" panose="020B0604020202020204" pitchFamily="34" charset="0"/>
              </a:rPr>
              <a:t>per cent of the marks in the examination for this unit will be allocated to synoptic application of knowledge. There’ll be questions that draw on knowledge and understanding from Unit 1 The business environment that then has to be applied in the context of this unit. </a:t>
            </a:r>
          </a:p>
          <a:p>
            <a:pPr marL="285750" indent="-285750">
              <a:spcAft>
                <a:spcPts val="600"/>
              </a:spcAft>
              <a:buClr>
                <a:srgbClr val="00B050"/>
              </a:buClr>
              <a:buFont typeface="Wingdings 3" panose="05040102010807070707" pitchFamily="18" charset="2"/>
              <a:buChar char=""/>
            </a:pPr>
            <a:r>
              <a:rPr lang="en-US" sz="1900" dirty="0">
                <a:solidFill>
                  <a:srgbClr val="000000"/>
                </a:solidFill>
                <a:latin typeface="Arial" panose="020B0604020202020204" pitchFamily="34" charset="0"/>
              </a:rPr>
              <a:t>It will be possible for learners to make connections between other units over and above the unit containing the key tasks for synoptic assessment, please see section 6 of the centre handbook for more detail. </a:t>
            </a:r>
            <a:endParaRPr lang="en-GB" sz="1900" dirty="0"/>
          </a:p>
        </p:txBody>
      </p:sp>
    </p:spTree>
    <p:extLst>
      <p:ext uri="{BB962C8B-B14F-4D97-AF65-F5344CB8AC3E}">
        <p14:creationId xmlns:p14="http://schemas.microsoft.com/office/powerpoint/2010/main" val="44321655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4158035358"/>
              </p:ext>
            </p:extLst>
          </p:nvPr>
        </p:nvGraphicFramePr>
        <p:xfrm>
          <a:off x="251520" y="1061824"/>
          <a:ext cx="8580620" cy="5349240"/>
        </p:xfrm>
        <a:graphic>
          <a:graphicData uri="http://schemas.openxmlformats.org/drawingml/2006/table">
            <a:tbl>
              <a:tblPr firstRow="1" bandRow="1">
                <a:tableStyleId>{5C22544A-7EE6-4342-B048-85BDC9FD1C3A}</a:tableStyleId>
              </a:tblPr>
              <a:tblGrid>
                <a:gridCol w="1728192"/>
                <a:gridCol w="2664296"/>
                <a:gridCol w="2088232"/>
                <a:gridCol w="2099900"/>
              </a:tblGrid>
              <a:tr h="202312">
                <a:tc>
                  <a:txBody>
                    <a:bodyPr/>
                    <a:lstStyle/>
                    <a:p>
                      <a:pPr algn="ctr"/>
                      <a:r>
                        <a:rPr lang="en-US" sz="1500" dirty="0" smtClean="0">
                          <a:latin typeface="Arial" panose="020B0604020202020204" pitchFamily="34" charset="0"/>
                          <a:cs typeface="Arial" panose="020B0604020202020204" pitchFamily="34" charset="0"/>
                        </a:rPr>
                        <a:t>LO</a:t>
                      </a:r>
                      <a:endParaRPr lang="en-GB" sz="1500" dirty="0">
                        <a:latin typeface="Arial" panose="020B0604020202020204" pitchFamily="34" charset="0"/>
                        <a:cs typeface="Arial" panose="020B0604020202020204" pitchFamily="34" charset="0"/>
                      </a:endParaRPr>
                    </a:p>
                  </a:txBody>
                  <a:tcPr/>
                </a:tc>
                <a:tc>
                  <a:txBody>
                    <a:bodyPr/>
                    <a:lstStyle/>
                    <a:p>
                      <a:pPr algn="ctr"/>
                      <a:r>
                        <a:rPr lang="en-US" sz="1500" dirty="0" smtClean="0">
                          <a:latin typeface="Arial" panose="020B0604020202020204" pitchFamily="34" charset="0"/>
                          <a:cs typeface="Arial" panose="020B0604020202020204" pitchFamily="34" charset="0"/>
                        </a:rPr>
                        <a:t>Pass</a:t>
                      </a:r>
                      <a:endParaRPr lang="en-GB" sz="1500" dirty="0">
                        <a:latin typeface="Arial" panose="020B0604020202020204" pitchFamily="34" charset="0"/>
                        <a:cs typeface="Arial" panose="020B0604020202020204" pitchFamily="34" charset="0"/>
                      </a:endParaRPr>
                    </a:p>
                  </a:txBody>
                  <a:tcPr/>
                </a:tc>
                <a:tc>
                  <a:txBody>
                    <a:bodyPr/>
                    <a:lstStyle/>
                    <a:p>
                      <a:pPr algn="ctr"/>
                      <a:r>
                        <a:rPr lang="en-US" sz="1500" dirty="0" smtClean="0">
                          <a:latin typeface="Arial" panose="020B0604020202020204" pitchFamily="34" charset="0"/>
                          <a:cs typeface="Arial" panose="020B0604020202020204" pitchFamily="34" charset="0"/>
                        </a:rPr>
                        <a:t>Merit</a:t>
                      </a:r>
                      <a:endParaRPr lang="en-GB" sz="1500" dirty="0">
                        <a:latin typeface="Arial" panose="020B0604020202020204" pitchFamily="34" charset="0"/>
                        <a:cs typeface="Arial" panose="020B0604020202020204" pitchFamily="34" charset="0"/>
                      </a:endParaRPr>
                    </a:p>
                  </a:txBody>
                  <a:tcPr/>
                </a:tc>
                <a:tc>
                  <a:txBody>
                    <a:bodyPr/>
                    <a:lstStyle/>
                    <a:p>
                      <a:pPr algn="ctr"/>
                      <a:r>
                        <a:rPr lang="en-US" sz="1500" dirty="0" smtClean="0">
                          <a:latin typeface="Arial" panose="020B0604020202020204" pitchFamily="34" charset="0"/>
                          <a:cs typeface="Arial" panose="020B0604020202020204" pitchFamily="34" charset="0"/>
                        </a:rPr>
                        <a:t>Distinction</a:t>
                      </a:r>
                      <a:endParaRPr lang="en-GB" sz="1500" dirty="0">
                        <a:latin typeface="Arial" panose="020B0604020202020204" pitchFamily="34" charset="0"/>
                        <a:cs typeface="Arial" panose="020B0604020202020204" pitchFamily="34" charset="0"/>
                      </a:endParaRPr>
                    </a:p>
                  </a:txBody>
                  <a:tcPr/>
                </a:tc>
              </a:tr>
              <a:tr h="534294">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1. Understand the stages of project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P1*: Explain the stages of project management used in a specific business project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endPar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291353">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2. Understand the skills project managers need to have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P2*: Explain the skillset a project manager needs to have and why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372882">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3. Understand how and why projects are monitored and factors that influence a project</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P3*: Explain how the factors that influence or present a risk to a specific project are monitored </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M1: Analyse the factors that influence, and the factors that present a risk to, a specific project and explain the potential impact(s) on the project </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D1: Evaluate the effectiveness of the methods used for monitoring a specific project</a:t>
                      </a:r>
                    </a:p>
                  </a:txBody>
                  <a:tcPr>
                    <a:solidFill>
                      <a:srgbClr val="FFC000"/>
                    </a:solidFill>
                  </a:tcPr>
                </a:tc>
              </a:tr>
              <a:tr h="333517">
                <a:tc>
                  <a:txBody>
                    <a:bodyPr/>
                    <a:lstStyle/>
                    <a:p>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4. Be able to prepare project plans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P4*: Prepare a project plan for a specific project</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M2: Explain how the risks to a specific project could be mitigated </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D2: Evaluate the impact on a specific project if contingencies have to be implemented </a:t>
                      </a:r>
                    </a:p>
                  </a:txBody>
                  <a:tcPr/>
                </a:tc>
              </a:tr>
              <a:tr h="41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baseline="0" dirty="0" smtClean="0">
                          <a:solidFill>
                            <a:schemeClr val="dk1"/>
                          </a:solidFill>
                          <a:latin typeface="Arial" panose="020B0604020202020204" pitchFamily="34" charset="0"/>
                          <a:ea typeface="+mn-ea"/>
                          <a:cs typeface="Arial" panose="020B0604020202020204" pitchFamily="34" charset="0"/>
                        </a:rPr>
                        <a:t>P5: Justify the choice of the project plan tool(s) used</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GB"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8557046" cy="5663089"/>
          </a:xfrm>
          <a:prstGeom prst="rect">
            <a:avLst/>
          </a:prstGeom>
        </p:spPr>
        <p:txBody>
          <a:bodyPr wrap="square">
            <a:spAutoFit/>
          </a:bodyPr>
          <a:lstStyle/>
          <a:p>
            <a:pPr>
              <a:spcAft>
                <a:spcPts val="600"/>
              </a:spcAft>
              <a:buClr>
                <a:schemeClr val="accent6">
                  <a:lumMod val="50000"/>
                </a:schemeClr>
              </a:buClr>
            </a:pPr>
            <a:r>
              <a:rPr lang="en-US" b="1" dirty="0">
                <a:solidFill>
                  <a:srgbClr val="0070C0"/>
                </a:solidFill>
              </a:rPr>
              <a:t>UNIT AIM</a:t>
            </a:r>
          </a:p>
          <a:p>
            <a:pPr marL="271463" indent="-271463">
              <a:spcAft>
                <a:spcPts val="600"/>
              </a:spcAft>
              <a:buClr>
                <a:schemeClr val="accent6">
                  <a:lumMod val="50000"/>
                </a:schemeClr>
              </a:buClr>
              <a:buFont typeface="Wingdings 3" panose="05040102010807070707" pitchFamily="18" charset="2"/>
              <a:buChar char=""/>
            </a:pPr>
            <a:r>
              <a:rPr lang="en-US" dirty="0">
                <a:solidFill>
                  <a:srgbClr val="0070C0"/>
                </a:solidFill>
              </a:rPr>
              <a:t>Businesses undertake projects of all kinds that vary in terms of purpose and scope. </a:t>
            </a:r>
            <a:r>
              <a:rPr lang="en-US" dirty="0" smtClean="0">
                <a:solidFill>
                  <a:srgbClr val="0070C0"/>
                </a:solidFill>
              </a:rPr>
              <a:t>Some examples </a:t>
            </a:r>
            <a:r>
              <a:rPr lang="en-US" dirty="0">
                <a:solidFill>
                  <a:srgbClr val="0070C0"/>
                </a:solidFill>
              </a:rPr>
              <a:t>of business projects are running an event, launching a marketing campaign, carrying </a:t>
            </a:r>
            <a:r>
              <a:rPr lang="en-US" dirty="0" smtClean="0">
                <a:solidFill>
                  <a:srgbClr val="0070C0"/>
                </a:solidFill>
              </a:rPr>
              <a:t>out market </a:t>
            </a:r>
            <a:r>
              <a:rPr lang="en-US" dirty="0">
                <a:solidFill>
                  <a:srgbClr val="0070C0"/>
                </a:solidFill>
              </a:rPr>
              <a:t>research and setting up book keeping for local clubs or charities. A project comprises a </a:t>
            </a:r>
            <a:r>
              <a:rPr lang="en-US" dirty="0" smtClean="0">
                <a:solidFill>
                  <a:srgbClr val="0070C0"/>
                </a:solidFill>
              </a:rPr>
              <a:t>set of </a:t>
            </a:r>
            <a:r>
              <a:rPr lang="en-US" dirty="0">
                <a:solidFill>
                  <a:srgbClr val="0070C0"/>
                </a:solidFill>
              </a:rPr>
              <a:t>tasks and activities to be carried out in order to reach an intended purpose. Being able </a:t>
            </a:r>
            <a:r>
              <a:rPr lang="en-US" dirty="0" smtClean="0">
                <a:solidFill>
                  <a:srgbClr val="0070C0"/>
                </a:solidFill>
              </a:rPr>
              <a:t>to prepare </a:t>
            </a:r>
            <a:r>
              <a:rPr lang="en-US" dirty="0">
                <a:solidFill>
                  <a:srgbClr val="0070C0"/>
                </a:solidFill>
              </a:rPr>
              <a:t>and manage a project is an important skill needed by many different people working </a:t>
            </a:r>
            <a:r>
              <a:rPr lang="en-US" dirty="0" smtClean="0">
                <a:solidFill>
                  <a:srgbClr val="0070C0"/>
                </a:solidFill>
              </a:rPr>
              <a:t>in business</a:t>
            </a:r>
            <a:r>
              <a:rPr lang="en-US" dirty="0">
                <a:solidFill>
                  <a:srgbClr val="0070C0"/>
                </a:solidFill>
              </a:rPr>
              <a:t>.</a:t>
            </a:r>
          </a:p>
          <a:p>
            <a:pPr marL="271463" indent="-271463">
              <a:spcAft>
                <a:spcPts val="600"/>
              </a:spcAft>
              <a:buClr>
                <a:schemeClr val="accent6">
                  <a:lumMod val="50000"/>
                </a:schemeClr>
              </a:buClr>
              <a:buFont typeface="Wingdings 3" panose="05040102010807070707" pitchFamily="18" charset="2"/>
              <a:buChar char=""/>
            </a:pPr>
            <a:r>
              <a:rPr lang="en-US" dirty="0">
                <a:solidFill>
                  <a:srgbClr val="0070C0"/>
                </a:solidFill>
              </a:rPr>
              <a:t>In this unit you will learn about the stages of project management, and the type of skills a </a:t>
            </a:r>
            <a:r>
              <a:rPr lang="en-US" dirty="0" smtClean="0">
                <a:solidFill>
                  <a:srgbClr val="0070C0"/>
                </a:solidFill>
              </a:rPr>
              <a:t>project manager </a:t>
            </a:r>
            <a:r>
              <a:rPr lang="en-US" dirty="0">
                <a:solidFill>
                  <a:srgbClr val="0070C0"/>
                </a:solidFill>
              </a:rPr>
              <a:t>should have. You will also learn why you need to monitor the progress of projects as it </a:t>
            </a:r>
            <a:r>
              <a:rPr lang="en-US" dirty="0" smtClean="0">
                <a:solidFill>
                  <a:srgbClr val="0070C0"/>
                </a:solidFill>
              </a:rPr>
              <a:t>is vital </a:t>
            </a:r>
            <a:r>
              <a:rPr lang="en-US" dirty="0">
                <a:solidFill>
                  <a:srgbClr val="0070C0"/>
                </a:solidFill>
              </a:rPr>
              <a:t>to their successful completion and implementation.</a:t>
            </a:r>
          </a:p>
          <a:p>
            <a:pPr marL="271463" indent="-271463">
              <a:spcAft>
                <a:spcPts val="600"/>
              </a:spcAft>
              <a:buClr>
                <a:schemeClr val="accent6">
                  <a:lumMod val="50000"/>
                </a:schemeClr>
              </a:buClr>
              <a:buFont typeface="Wingdings 3" panose="05040102010807070707" pitchFamily="18" charset="2"/>
              <a:buChar char=""/>
            </a:pPr>
            <a:r>
              <a:rPr lang="en-US" dirty="0">
                <a:solidFill>
                  <a:srgbClr val="0070C0"/>
                </a:solidFill>
              </a:rPr>
              <a:t>You will plan a project, and prepare a project plan. You will learn about the different planning </a:t>
            </a:r>
            <a:r>
              <a:rPr lang="en-US" dirty="0" smtClean="0">
                <a:solidFill>
                  <a:srgbClr val="0070C0"/>
                </a:solidFill>
              </a:rPr>
              <a:t>tools available </a:t>
            </a:r>
            <a:r>
              <a:rPr lang="en-US" dirty="0">
                <a:solidFill>
                  <a:srgbClr val="0070C0"/>
                </a:solidFill>
              </a:rPr>
              <a:t>for project planning. Whilst preparing the project plan, you need to be aware of </a:t>
            </a:r>
            <a:r>
              <a:rPr lang="en-US" dirty="0" smtClean="0">
                <a:solidFill>
                  <a:srgbClr val="0070C0"/>
                </a:solidFill>
              </a:rPr>
              <a:t>internal and </a:t>
            </a:r>
            <a:r>
              <a:rPr lang="en-US" dirty="0">
                <a:solidFill>
                  <a:srgbClr val="0070C0"/>
                </a:solidFill>
              </a:rPr>
              <a:t>external factors which might have an impact on the planning process, as well as </a:t>
            </a:r>
            <a:r>
              <a:rPr lang="en-US" dirty="0" smtClean="0">
                <a:solidFill>
                  <a:srgbClr val="0070C0"/>
                </a:solidFill>
              </a:rPr>
              <a:t>the successful </a:t>
            </a:r>
            <a:r>
              <a:rPr lang="en-US" dirty="0">
                <a:solidFill>
                  <a:srgbClr val="0070C0"/>
                </a:solidFill>
              </a:rPr>
              <a:t>completion and implementation of a project.</a:t>
            </a:r>
          </a:p>
          <a:p>
            <a:pPr marL="271463" indent="-271463">
              <a:spcAft>
                <a:spcPts val="600"/>
              </a:spcAft>
              <a:buClr>
                <a:schemeClr val="accent6">
                  <a:lumMod val="50000"/>
                </a:schemeClr>
              </a:buClr>
              <a:buFont typeface="Wingdings 3" panose="05040102010807070707" pitchFamily="18" charset="2"/>
              <a:buChar char=""/>
            </a:pPr>
            <a:r>
              <a:rPr lang="en-US" dirty="0">
                <a:solidFill>
                  <a:srgbClr val="0070C0"/>
                </a:solidFill>
              </a:rPr>
              <a:t>This unit will help you to develop the skills required to plan projects and be aware of </a:t>
            </a:r>
            <a:r>
              <a:rPr lang="en-US" dirty="0" smtClean="0">
                <a:solidFill>
                  <a:srgbClr val="0070C0"/>
                </a:solidFill>
              </a:rPr>
              <a:t>possible obstacles </a:t>
            </a:r>
            <a:r>
              <a:rPr lang="en-US" dirty="0">
                <a:solidFill>
                  <a:srgbClr val="0070C0"/>
                </a:solidFill>
              </a:rPr>
              <a:t>that can impact on the outcome of a project.</a:t>
            </a:r>
          </a:p>
        </p:txBody>
      </p:sp>
      <p:sp>
        <p:nvSpPr>
          <p:cNvPr id="10" name="Title 2"/>
          <p:cNvSpPr>
            <a:spLocks noGrp="1"/>
          </p:cNvSpPr>
          <p:nvPr>
            <p:ph type="title"/>
          </p:nvPr>
        </p:nvSpPr>
        <p:spPr>
          <a:xfrm>
            <a:off x="70266" y="72008"/>
            <a:ext cx="8859452" cy="548680"/>
          </a:xfrm>
        </p:spPr>
        <p:txBody>
          <a:bodyPr>
            <a:noAutofit/>
          </a:bodyPr>
          <a:lstStyle/>
          <a:p>
            <a:r>
              <a:rPr lang="en-US" sz="3200" dirty="0" smtClean="0"/>
              <a:t>16 – Principles of Project Management – Unit Aim</a:t>
            </a:r>
            <a:endParaRPr lang="en-US" sz="3200" dirty="0"/>
          </a:p>
        </p:txBody>
      </p:sp>
    </p:spTree>
    <p:extLst>
      <p:ext uri="{BB962C8B-B14F-4D97-AF65-F5344CB8AC3E}">
        <p14:creationId xmlns:p14="http://schemas.microsoft.com/office/powerpoint/2010/main" val="290075269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79401"/>
            <a:ext cx="6756846" cy="5909310"/>
          </a:xfrm>
          <a:prstGeom prst="rect">
            <a:avLst/>
          </a:prstGeom>
        </p:spPr>
        <p:txBody>
          <a:bodyPr wrap="square">
            <a:spAutoFit/>
          </a:bodyPr>
          <a:lstStyle/>
          <a:p>
            <a:pPr marL="285750" indent="-285750">
              <a:buClr>
                <a:srgbClr val="B21212"/>
              </a:buClr>
              <a:buFont typeface="Wingdings 3" panose="05040102010807070707" pitchFamily="18" charset="2"/>
              <a:buChar char=""/>
            </a:pPr>
            <a:r>
              <a:rPr lang="en-US" sz="1400" b="1" dirty="0" smtClean="0">
                <a:solidFill>
                  <a:srgbClr val="FF0000"/>
                </a:solidFill>
              </a:rPr>
              <a:t>Use </a:t>
            </a:r>
            <a:r>
              <a:rPr lang="en-US" sz="1400" b="1" dirty="0">
                <a:solidFill>
                  <a:srgbClr val="FF0000"/>
                </a:solidFill>
              </a:rPr>
              <a:t>methods of monitoring a </a:t>
            </a:r>
            <a:r>
              <a:rPr lang="en-US" sz="1400" b="1" dirty="0" smtClean="0">
                <a:solidFill>
                  <a:srgbClr val="FF0000"/>
                </a:solidFill>
              </a:rPr>
              <a:t>project</a:t>
            </a:r>
            <a:r>
              <a:rPr lang="en-US" sz="1400" dirty="0"/>
              <a:t> - Once project development commences, the management has to track the progress of the project and the expenditure incurred on the project. </a:t>
            </a:r>
            <a:r>
              <a:rPr lang="en-US" sz="1400" dirty="0" smtClean="0"/>
              <a:t>The </a:t>
            </a:r>
            <a:r>
              <a:rPr lang="en-US" sz="1400" dirty="0"/>
              <a:t>Monitoring </a:t>
            </a:r>
            <a:r>
              <a:rPr lang="en-US" sz="1400" dirty="0" smtClean="0"/>
              <a:t>consists </a:t>
            </a:r>
            <a:r>
              <a:rPr lang="en-US" sz="1400" dirty="0"/>
              <a:t>of those processes performed to observe project execution so that potential problems can be identified in a timely manner and corrective action can be taken, when </a:t>
            </a:r>
            <a:r>
              <a:rPr lang="en-US" sz="1400" dirty="0" smtClean="0"/>
              <a:t>necessary. They </a:t>
            </a:r>
            <a:r>
              <a:rPr lang="en-US" sz="1400" dirty="0"/>
              <a:t>are used as mechanism for collecting raw data and to obtain information regarding the overall </a:t>
            </a:r>
            <a:r>
              <a:rPr lang="en-US" sz="1400" dirty="0" smtClean="0"/>
              <a:t>expenditure, time and resources.</a:t>
            </a:r>
            <a:endParaRPr lang="en-US" sz="1400" b="1" dirty="0" smtClean="0">
              <a:solidFill>
                <a:srgbClr val="FF0000"/>
              </a:solidFill>
            </a:endParaRPr>
          </a:p>
          <a:p>
            <a:pPr marL="450850" lvl="1" indent="-200025">
              <a:buClr>
                <a:srgbClr val="B21212"/>
              </a:buClr>
              <a:buFont typeface="Arial" panose="020B0604020202020204" pitchFamily="34" charset="0"/>
              <a:buChar char="•"/>
            </a:pPr>
            <a:r>
              <a:rPr lang="en-US" sz="1400" b="1" dirty="0" smtClean="0"/>
              <a:t>Budget variance analysis </a:t>
            </a:r>
            <a:r>
              <a:rPr lang="en-US" sz="1400" dirty="0"/>
              <a:t>- Within the realm of project management, the concept of variance analysis is a central one. Variance analysis is the means by which a group of certain </a:t>
            </a:r>
            <a:r>
              <a:rPr lang="en-US" sz="1400" dirty="0" smtClean="0"/>
              <a:t>elements </a:t>
            </a:r>
            <a:r>
              <a:rPr lang="en-US" sz="1400" dirty="0"/>
              <a:t>that are subject to </a:t>
            </a:r>
            <a:r>
              <a:rPr lang="en-US" sz="1400" dirty="0" smtClean="0"/>
              <a:t>change are </a:t>
            </a:r>
            <a:r>
              <a:rPr lang="en-US" sz="1400" dirty="0"/>
              <a:t>broken down into its </a:t>
            </a:r>
            <a:r>
              <a:rPr lang="en-US" sz="1400" dirty="0" smtClean="0"/>
              <a:t>smaller </a:t>
            </a:r>
            <a:r>
              <a:rPr lang="en-US" sz="1400" dirty="0"/>
              <a:t>parts, and the analysis of these parts is, in a way, refined. The goal is to determine the causes of a </a:t>
            </a:r>
            <a:r>
              <a:rPr lang="en-US" sz="1400" dirty="0" smtClean="0"/>
              <a:t>variance, </a:t>
            </a:r>
            <a:r>
              <a:rPr lang="en-US" sz="1400" dirty="0"/>
              <a:t>the difference between an expected result and an actual </a:t>
            </a:r>
            <a:r>
              <a:rPr lang="en-US" sz="1400" dirty="0" smtClean="0"/>
              <a:t>result. </a:t>
            </a:r>
            <a:r>
              <a:rPr lang="en-US" sz="1400" dirty="0"/>
              <a:t>This kind of narrowed-down analysis can help the project management team identify precisely the factors that affect each element. </a:t>
            </a:r>
            <a:r>
              <a:rPr lang="en-US" sz="1400" dirty="0" smtClean="0"/>
              <a:t>Variance </a:t>
            </a:r>
            <a:r>
              <a:rPr lang="en-US" sz="1400" dirty="0"/>
              <a:t>analysis is an effective way to discover the sum causes of a result that differs from the result that was anticipated.</a:t>
            </a:r>
          </a:p>
          <a:p>
            <a:pPr marL="450850" lvl="1" indent="-200025">
              <a:buClr>
                <a:srgbClr val="B21212"/>
              </a:buClr>
              <a:buFont typeface="Arial" panose="020B0604020202020204" pitchFamily="34" charset="0"/>
              <a:buChar char="•"/>
            </a:pPr>
            <a:r>
              <a:rPr lang="en-US" sz="1400" dirty="0" smtClean="0"/>
              <a:t>A </a:t>
            </a:r>
            <a:r>
              <a:rPr lang="en-US" sz="1400" dirty="0"/>
              <a:t>project management team will focus on the variables of scope, cost, and schedule in its variance analysis. Each of these are affected by different factors, and, in order to figure out the nature of the variance as a whole, it is necessary to figure out why, exactly, each of the constituent elements varies from expectation</a:t>
            </a:r>
            <a:r>
              <a:rPr lang="en-US" sz="1400" dirty="0" smtClean="0"/>
              <a:t>.</a:t>
            </a:r>
          </a:p>
          <a:p>
            <a:pPr marL="0" lvl="1">
              <a:buClr>
                <a:srgbClr val="B21212"/>
              </a:buClr>
            </a:pPr>
            <a:r>
              <a:rPr lang="en-US" sz="1400" b="1" dirty="0" smtClean="0">
                <a:solidFill>
                  <a:srgbClr val="FF0000"/>
                </a:solidFill>
              </a:rPr>
              <a:t>P3.1 – Task 01 </a:t>
            </a:r>
            <a:r>
              <a:rPr lang="en-US" sz="1400" dirty="0" smtClean="0">
                <a:solidFill>
                  <a:srgbClr val="FF0000"/>
                </a:solidFill>
              </a:rPr>
              <a:t>– Explain why it is important to monitor a project </a:t>
            </a:r>
            <a:r>
              <a:rPr lang="en-US" sz="1400" dirty="0">
                <a:solidFill>
                  <a:srgbClr val="FF0000"/>
                </a:solidFill>
              </a:rPr>
              <a:t>using a Budget Variance Analysis report </a:t>
            </a:r>
            <a:r>
              <a:rPr lang="en-US" sz="1400" dirty="0" smtClean="0">
                <a:solidFill>
                  <a:srgbClr val="FF0000"/>
                </a:solidFill>
              </a:rPr>
              <a:t>E</a:t>
            </a:r>
            <a:r>
              <a:rPr lang="en-US" sz="1400" dirty="0" smtClean="0">
                <a:solidFill>
                  <a:srgbClr val="FF0000"/>
                </a:solidFill>
              </a:rPr>
              <a:t>xplain </a:t>
            </a:r>
            <a:r>
              <a:rPr lang="en-US" sz="1400" dirty="0" smtClean="0">
                <a:solidFill>
                  <a:srgbClr val="FF0000"/>
                </a:solidFill>
              </a:rPr>
              <a:t>how a Budget Variance Analysis report can be used to fault find within a project</a:t>
            </a:r>
            <a:r>
              <a:rPr lang="en-US" sz="1400" dirty="0" smtClean="0">
                <a:solidFill>
                  <a:srgbClr val="FF0000"/>
                </a:solidFill>
              </a:rPr>
              <a:t>.</a:t>
            </a:r>
          </a:p>
          <a:p>
            <a:pPr marL="0" lvl="1">
              <a:buClr>
                <a:srgbClr val="B21212"/>
              </a:buClr>
            </a:pPr>
            <a:r>
              <a:rPr lang="en-US" sz="1400" b="1" dirty="0" smtClean="0">
                <a:solidFill>
                  <a:srgbClr val="FF0000"/>
                </a:solidFill>
                <a:latin typeface="Arial" panose="020B0604020202020204" pitchFamily="34" charset="0"/>
                <a:cs typeface="Arial" panose="020B0604020202020204" pitchFamily="34" charset="0"/>
              </a:rPr>
              <a:t>M1.1 – Task 02 – </a:t>
            </a:r>
            <a:r>
              <a:rPr lang="en-US" sz="1400" dirty="0" smtClean="0">
                <a:solidFill>
                  <a:srgbClr val="FF0000"/>
                </a:solidFill>
                <a:latin typeface="Arial" panose="020B0604020202020204" pitchFamily="34" charset="0"/>
                <a:cs typeface="Arial" panose="020B0604020202020204" pitchFamily="34" charset="0"/>
              </a:rPr>
              <a:t>Analyse </a:t>
            </a:r>
            <a:r>
              <a:rPr lang="en-US" sz="1400" dirty="0" smtClean="0">
                <a:solidFill>
                  <a:srgbClr val="FF0000"/>
                </a:solidFill>
              </a:rPr>
              <a:t>how </a:t>
            </a:r>
            <a:r>
              <a:rPr lang="en-US" sz="1400" dirty="0">
                <a:solidFill>
                  <a:srgbClr val="FF0000"/>
                </a:solidFill>
              </a:rPr>
              <a:t>a Budget Variance Analysis report can be used to fault find within </a:t>
            </a:r>
            <a:r>
              <a:rPr lang="en-US" sz="1400" dirty="0" smtClean="0">
                <a:solidFill>
                  <a:srgbClr val="FF0000"/>
                </a:solidFill>
              </a:rPr>
              <a:t>your </a:t>
            </a:r>
            <a:r>
              <a:rPr lang="en-US" sz="1400" dirty="0">
                <a:solidFill>
                  <a:srgbClr val="FF0000"/>
                </a:solidFill>
              </a:rPr>
              <a:t>projec</a:t>
            </a:r>
            <a:r>
              <a:rPr lang="en-US" sz="1400" dirty="0" smtClean="0">
                <a:solidFill>
                  <a:srgbClr val="FF0000"/>
                </a:solidFill>
                <a:latin typeface="Arial" panose="020B0604020202020204" pitchFamily="34" charset="0"/>
                <a:cs typeface="Arial" panose="020B0604020202020204" pitchFamily="34" charset="0"/>
              </a:rPr>
              <a:t>t </a:t>
            </a:r>
            <a:r>
              <a:rPr lang="en-US" sz="1400" dirty="0">
                <a:solidFill>
                  <a:srgbClr val="FF0000"/>
                </a:solidFill>
                <a:latin typeface="Arial" panose="020B0604020202020204" pitchFamily="34" charset="0"/>
                <a:cs typeface="Arial" panose="020B0604020202020204" pitchFamily="34" charset="0"/>
              </a:rPr>
              <a:t>and explain the potential </a:t>
            </a:r>
            <a:r>
              <a:rPr lang="en-US" sz="1400" dirty="0" smtClean="0">
                <a:solidFill>
                  <a:srgbClr val="FF0000"/>
                </a:solidFill>
                <a:latin typeface="Arial" panose="020B0604020202020204" pitchFamily="34" charset="0"/>
                <a:cs typeface="Arial" panose="020B0604020202020204" pitchFamily="34" charset="0"/>
              </a:rPr>
              <a:t>impacts </a:t>
            </a:r>
            <a:r>
              <a:rPr lang="en-US" sz="1400" dirty="0">
                <a:solidFill>
                  <a:srgbClr val="FF0000"/>
                </a:solidFill>
                <a:latin typeface="Arial" panose="020B0604020202020204" pitchFamily="34" charset="0"/>
                <a:cs typeface="Arial" panose="020B0604020202020204" pitchFamily="34" charset="0"/>
              </a:rPr>
              <a:t>on the </a:t>
            </a:r>
            <a:r>
              <a:rPr lang="en-US" sz="1400" dirty="0" smtClean="0">
                <a:solidFill>
                  <a:srgbClr val="FF0000"/>
                </a:solidFill>
                <a:latin typeface="Arial" panose="020B0604020202020204" pitchFamily="34" charset="0"/>
                <a:cs typeface="Arial" panose="020B0604020202020204" pitchFamily="34" charset="0"/>
              </a:rPr>
              <a:t>project.</a:t>
            </a:r>
            <a:endParaRPr lang="en-US" sz="1400" dirty="0">
              <a:solidFill>
                <a:srgbClr val="FF0000"/>
              </a:solidFill>
              <a:latin typeface="Arial" panose="020B0604020202020204" pitchFamily="34" charset="0"/>
              <a:cs typeface="Arial" panose="020B0604020202020204" pitchFamily="34" charset="0"/>
            </a:endParaRPr>
          </a:p>
        </p:txBody>
      </p:sp>
      <p:sp>
        <p:nvSpPr>
          <p:cNvPr id="14" name="Title 2"/>
          <p:cNvSpPr>
            <a:spLocks noGrp="1"/>
          </p:cNvSpPr>
          <p:nvPr>
            <p:ph type="title"/>
          </p:nvPr>
        </p:nvSpPr>
        <p:spPr>
          <a:xfrm>
            <a:off x="70266" y="72008"/>
            <a:ext cx="8859452" cy="548680"/>
          </a:xfrm>
        </p:spPr>
        <p:txBody>
          <a:bodyPr>
            <a:noAutofit/>
          </a:bodyPr>
          <a:lstStyle/>
          <a:p>
            <a:r>
              <a:rPr lang="en-US" sz="3200" dirty="0" smtClean="0"/>
              <a:t>P3.1 - </a:t>
            </a:r>
            <a:r>
              <a:rPr lang="en-US" sz="3200" dirty="0"/>
              <a:t>How and </a:t>
            </a:r>
            <a:r>
              <a:rPr lang="en-US" sz="3200" dirty="0" smtClean="0"/>
              <a:t>Why Projects </a:t>
            </a:r>
            <a:r>
              <a:rPr lang="en-US" sz="3200" dirty="0"/>
              <a:t>are </a:t>
            </a:r>
            <a:r>
              <a:rPr lang="en-US" sz="3200" dirty="0" smtClean="0"/>
              <a:t>Monitored</a:t>
            </a:r>
            <a:endParaRPr lang="en-US" sz="3200" dirty="0"/>
          </a:p>
        </p:txBody>
      </p:sp>
      <p:pic>
        <p:nvPicPr>
          <p:cNvPr id="1026" name="Picture 2" descr="Image result for Budget variance analysi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0" r="3061"/>
          <a:stretch/>
        </p:blipFill>
        <p:spPr bwMode="auto">
          <a:xfrm>
            <a:off x="7020272" y="1085553"/>
            <a:ext cx="1800200" cy="104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udget variance analysi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2" t="3265" r="1404" b="5008"/>
          <a:stretch/>
        </p:blipFill>
        <p:spPr bwMode="auto">
          <a:xfrm>
            <a:off x="7020272" y="2471075"/>
            <a:ext cx="1800200" cy="12410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udget variance analysi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63" t="5572" r="3050" b="5269"/>
          <a:stretch/>
        </p:blipFill>
        <p:spPr bwMode="auto">
          <a:xfrm>
            <a:off x="7020272" y="4149080"/>
            <a:ext cx="1800200" cy="1052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udget variance analysi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22" r="1136" b="26910"/>
          <a:stretch/>
        </p:blipFill>
        <p:spPr bwMode="auto">
          <a:xfrm>
            <a:off x="7020272" y="5517232"/>
            <a:ext cx="1800200" cy="96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8446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Enderoth</Template>
  <TotalTime>61009</TotalTime>
  <Words>6566</Words>
  <Application>Microsoft Office PowerPoint</Application>
  <PresentationFormat>On-screen Show (4:3)</PresentationFormat>
  <Paragraphs>316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Lucida Sans Unicode</vt:lpstr>
      <vt:lpstr>Verdana</vt:lpstr>
      <vt:lpstr>Wingdings 2</vt:lpstr>
      <vt:lpstr>Wingdings 3</vt:lpstr>
      <vt:lpstr>Enderoth</vt:lpstr>
      <vt:lpstr>PowerPoint Presentation</vt:lpstr>
      <vt:lpstr>Calculating the Points</vt:lpstr>
      <vt:lpstr>Qualification Grade Table - Diploma</vt:lpstr>
      <vt:lpstr>Qualification Grade Table – Foundation Diploma</vt:lpstr>
      <vt:lpstr>Qualification Grade Table – Technical Diploma</vt:lpstr>
      <vt:lpstr>Unit 15 – Learning Outcome (LO) Weightings</vt:lpstr>
      <vt:lpstr>Assessment Criteria</vt:lpstr>
      <vt:lpstr>16 – Principles of Project Management – Unit Aim</vt:lpstr>
      <vt:lpstr>P3.1 - How and Why Projects are Monitored</vt:lpstr>
      <vt:lpstr>P3.1 - How and Why Projects are Monitored</vt:lpstr>
      <vt:lpstr>P3.1 - How and Why Projects are Monitored</vt:lpstr>
      <vt:lpstr>P3.1 - How and Why Projects are Monitored</vt:lpstr>
      <vt:lpstr>P3.1 – Reasons For Monitoring</vt:lpstr>
      <vt:lpstr>P3.1 – Reasons For Monitoring</vt:lpstr>
      <vt:lpstr>P3.2 - Factors that Influence a Project and which need Monitoring</vt:lpstr>
      <vt:lpstr>P3.2 - Factors that present a Risk to a Project and which need Monitoring</vt:lpstr>
      <vt:lpstr>P3.2 - Factors that present a Risk to a Project and which need Monitoring</vt:lpstr>
      <vt:lpstr>P3.2 - Factors that present a Risk to a Project and which need Monitoring</vt:lpstr>
      <vt:lpstr>P3.2 - Factors that present a Risk to a Project and which need Monitoring</vt:lpstr>
      <vt:lpstr>P3.2 - Factors that present a Risk to a Project and which need Monitoring</vt:lpstr>
      <vt:lpstr>P3.2 - Factors that present a Risk to a Project and which need Monitoring</vt:lpstr>
      <vt:lpstr>P3.2 - Factors that present a Risk to a Project and which need Monitoring</vt:lpstr>
      <vt:lpstr>P3.2 - Factors that present a Risk to a Project and which need Monitoring</vt:lpstr>
      <vt:lpstr>P3, M1 and D1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LO3 - Understand How and Why Projects are Monitored and Factors That Influence a Project</dc:title>
  <dc:subject>eBusiness</dc:subject>
  <dc:creator>Enderoth</dc:creator>
  <cp:lastModifiedBy>Stephen Rafferty</cp:lastModifiedBy>
  <cp:revision>1838</cp:revision>
  <cp:lastPrinted>2014-01-22T18:25:48Z</cp:lastPrinted>
  <dcterms:created xsi:type="dcterms:W3CDTF">2008-03-12T11:01:44Z</dcterms:created>
  <dcterms:modified xsi:type="dcterms:W3CDTF">2017-08-08T14:02:17Z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